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0" r:id="rId5"/>
    <p:sldId id="263" r:id="rId6"/>
    <p:sldId id="261" r:id="rId7"/>
    <p:sldId id="264" r:id="rId8"/>
    <p:sldId id="262" r:id="rId9"/>
    <p:sldId id="265" r:id="rId10"/>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3" d="100"/>
          <a:sy n="63" d="100"/>
        </p:scale>
        <p:origin x="266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jpg>
</file>

<file path=ppt/media/image2.jpe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1949BF4-EC9D-487B-9843-E284FD29E362}" type="datetimeFigureOut">
              <a:rPr lang="en-AU" smtClean="0"/>
              <a:t>24/02/2020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4F1ABA4-F3F7-412B-84EE-CBD32C1ACC64}" type="slidenum">
              <a:rPr lang="en-AU" smtClean="0"/>
              <a:t>‹#›</a:t>
            </a:fld>
            <a:endParaRPr lang="en-AU"/>
          </a:p>
        </p:txBody>
      </p:sp>
    </p:spTree>
    <p:extLst>
      <p:ext uri="{BB962C8B-B14F-4D97-AF65-F5344CB8AC3E}">
        <p14:creationId xmlns:p14="http://schemas.microsoft.com/office/powerpoint/2010/main" val="2360369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949BF4-EC9D-487B-9843-E284FD29E362}" type="datetimeFigureOut">
              <a:rPr lang="en-AU" smtClean="0"/>
              <a:t>24/02/2020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4F1ABA4-F3F7-412B-84EE-CBD32C1ACC64}" type="slidenum">
              <a:rPr lang="en-AU" smtClean="0"/>
              <a:t>‹#›</a:t>
            </a:fld>
            <a:endParaRPr lang="en-AU"/>
          </a:p>
        </p:txBody>
      </p:sp>
    </p:spTree>
    <p:extLst>
      <p:ext uri="{BB962C8B-B14F-4D97-AF65-F5344CB8AC3E}">
        <p14:creationId xmlns:p14="http://schemas.microsoft.com/office/powerpoint/2010/main" val="3016971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949BF4-EC9D-487B-9843-E284FD29E362}" type="datetimeFigureOut">
              <a:rPr lang="en-AU" smtClean="0"/>
              <a:t>24/02/2020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4F1ABA4-F3F7-412B-84EE-CBD32C1ACC64}" type="slidenum">
              <a:rPr lang="en-AU" smtClean="0"/>
              <a:t>‹#›</a:t>
            </a:fld>
            <a:endParaRPr lang="en-AU"/>
          </a:p>
        </p:txBody>
      </p:sp>
    </p:spTree>
    <p:extLst>
      <p:ext uri="{BB962C8B-B14F-4D97-AF65-F5344CB8AC3E}">
        <p14:creationId xmlns:p14="http://schemas.microsoft.com/office/powerpoint/2010/main" val="2967414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949BF4-EC9D-487B-9843-E284FD29E362}" type="datetimeFigureOut">
              <a:rPr lang="en-AU" smtClean="0"/>
              <a:t>24/02/2020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4F1ABA4-F3F7-412B-84EE-CBD32C1ACC64}" type="slidenum">
              <a:rPr lang="en-AU" smtClean="0"/>
              <a:t>‹#›</a:t>
            </a:fld>
            <a:endParaRPr lang="en-AU"/>
          </a:p>
        </p:txBody>
      </p:sp>
    </p:spTree>
    <p:extLst>
      <p:ext uri="{BB962C8B-B14F-4D97-AF65-F5344CB8AC3E}">
        <p14:creationId xmlns:p14="http://schemas.microsoft.com/office/powerpoint/2010/main" val="304202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1949BF4-EC9D-487B-9843-E284FD29E362}" type="datetimeFigureOut">
              <a:rPr lang="en-AU" smtClean="0"/>
              <a:t>24/02/2020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A4F1ABA4-F3F7-412B-84EE-CBD32C1ACC64}" type="slidenum">
              <a:rPr lang="en-AU" smtClean="0"/>
              <a:t>‹#›</a:t>
            </a:fld>
            <a:endParaRPr lang="en-AU"/>
          </a:p>
        </p:txBody>
      </p:sp>
    </p:spTree>
    <p:extLst>
      <p:ext uri="{BB962C8B-B14F-4D97-AF65-F5344CB8AC3E}">
        <p14:creationId xmlns:p14="http://schemas.microsoft.com/office/powerpoint/2010/main" val="166508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1949BF4-EC9D-487B-9843-E284FD29E362}" type="datetimeFigureOut">
              <a:rPr lang="en-AU" smtClean="0"/>
              <a:t>24/02/2020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A4F1ABA4-F3F7-412B-84EE-CBD32C1ACC64}" type="slidenum">
              <a:rPr lang="en-AU" smtClean="0"/>
              <a:t>‹#›</a:t>
            </a:fld>
            <a:endParaRPr lang="en-AU"/>
          </a:p>
        </p:txBody>
      </p:sp>
    </p:spTree>
    <p:extLst>
      <p:ext uri="{BB962C8B-B14F-4D97-AF65-F5344CB8AC3E}">
        <p14:creationId xmlns:p14="http://schemas.microsoft.com/office/powerpoint/2010/main" val="2967202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1949BF4-EC9D-487B-9843-E284FD29E362}" type="datetimeFigureOut">
              <a:rPr lang="en-AU" smtClean="0"/>
              <a:t>24/02/2020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A4F1ABA4-F3F7-412B-84EE-CBD32C1ACC64}" type="slidenum">
              <a:rPr lang="en-AU" smtClean="0"/>
              <a:t>‹#›</a:t>
            </a:fld>
            <a:endParaRPr lang="en-AU"/>
          </a:p>
        </p:txBody>
      </p:sp>
    </p:spTree>
    <p:extLst>
      <p:ext uri="{BB962C8B-B14F-4D97-AF65-F5344CB8AC3E}">
        <p14:creationId xmlns:p14="http://schemas.microsoft.com/office/powerpoint/2010/main" val="3167663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949BF4-EC9D-487B-9843-E284FD29E362}" type="datetimeFigureOut">
              <a:rPr lang="en-AU" smtClean="0"/>
              <a:t>24/02/2020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A4F1ABA4-F3F7-412B-84EE-CBD32C1ACC64}" type="slidenum">
              <a:rPr lang="en-AU" smtClean="0"/>
              <a:t>‹#›</a:t>
            </a:fld>
            <a:endParaRPr lang="en-AU"/>
          </a:p>
        </p:txBody>
      </p:sp>
    </p:spTree>
    <p:extLst>
      <p:ext uri="{BB962C8B-B14F-4D97-AF65-F5344CB8AC3E}">
        <p14:creationId xmlns:p14="http://schemas.microsoft.com/office/powerpoint/2010/main" val="3204429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1949BF4-EC9D-487B-9843-E284FD29E362}" type="datetimeFigureOut">
              <a:rPr lang="en-AU" smtClean="0"/>
              <a:t>24/02/2020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A4F1ABA4-F3F7-412B-84EE-CBD32C1ACC64}" type="slidenum">
              <a:rPr lang="en-AU" smtClean="0"/>
              <a:t>‹#›</a:t>
            </a:fld>
            <a:endParaRPr lang="en-AU"/>
          </a:p>
        </p:txBody>
      </p:sp>
    </p:spTree>
    <p:extLst>
      <p:ext uri="{BB962C8B-B14F-4D97-AF65-F5344CB8AC3E}">
        <p14:creationId xmlns:p14="http://schemas.microsoft.com/office/powerpoint/2010/main" val="2261495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A1949BF4-EC9D-487B-9843-E284FD29E362}" type="datetimeFigureOut">
              <a:rPr lang="en-AU" smtClean="0"/>
              <a:t>24/02/2020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A4F1ABA4-F3F7-412B-84EE-CBD32C1ACC64}" type="slidenum">
              <a:rPr lang="en-AU" smtClean="0"/>
              <a:t>‹#›</a:t>
            </a:fld>
            <a:endParaRPr lang="en-AU"/>
          </a:p>
        </p:txBody>
      </p:sp>
    </p:spTree>
    <p:extLst>
      <p:ext uri="{BB962C8B-B14F-4D97-AF65-F5344CB8AC3E}">
        <p14:creationId xmlns:p14="http://schemas.microsoft.com/office/powerpoint/2010/main" val="40194321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A1949BF4-EC9D-487B-9843-E284FD29E362}" type="datetimeFigureOut">
              <a:rPr lang="en-AU" smtClean="0"/>
              <a:t>24/02/2020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A4F1ABA4-F3F7-412B-84EE-CBD32C1ACC64}" type="slidenum">
              <a:rPr lang="en-AU" smtClean="0"/>
              <a:t>‹#›</a:t>
            </a:fld>
            <a:endParaRPr lang="en-AU"/>
          </a:p>
        </p:txBody>
      </p:sp>
    </p:spTree>
    <p:extLst>
      <p:ext uri="{BB962C8B-B14F-4D97-AF65-F5344CB8AC3E}">
        <p14:creationId xmlns:p14="http://schemas.microsoft.com/office/powerpoint/2010/main" val="3452616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A1949BF4-EC9D-487B-9843-E284FD29E362}" type="datetimeFigureOut">
              <a:rPr lang="en-AU" smtClean="0"/>
              <a:t>24/02/2020</a:t>
            </a:fld>
            <a:endParaRPr lang="en-AU"/>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A4F1ABA4-F3F7-412B-84EE-CBD32C1ACC64}" type="slidenum">
              <a:rPr lang="en-AU" smtClean="0"/>
              <a:t>‹#›</a:t>
            </a:fld>
            <a:endParaRPr lang="en-AU"/>
          </a:p>
        </p:txBody>
      </p:sp>
    </p:spTree>
    <p:extLst>
      <p:ext uri="{BB962C8B-B14F-4D97-AF65-F5344CB8AC3E}">
        <p14:creationId xmlns:p14="http://schemas.microsoft.com/office/powerpoint/2010/main" val="5541571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hyperlink" Target="https://www.scribblemaps.com/maps/view/Spread_of_the_Black_Plague/0206"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0D90AB1-3C60-4172-979D-2D214210828B}"/>
              </a:ext>
            </a:extLst>
          </p:cNvPr>
          <p:cNvGrpSpPr/>
          <p:nvPr/>
        </p:nvGrpSpPr>
        <p:grpSpPr>
          <a:xfrm>
            <a:off x="0" y="183535"/>
            <a:ext cx="7186061" cy="630941"/>
            <a:chOff x="0" y="164485"/>
            <a:chExt cx="7186061" cy="630941"/>
          </a:xfrm>
        </p:grpSpPr>
        <p:grpSp>
          <p:nvGrpSpPr>
            <p:cNvPr id="5" name="Group 4">
              <a:extLst>
                <a:ext uri="{FF2B5EF4-FFF2-40B4-BE49-F238E27FC236}">
                  <a16:creationId xmlns:a16="http://schemas.microsoft.com/office/drawing/2014/main" id="{F6CE59E0-D7A4-47A4-AB2C-CF72442DF95F}"/>
                </a:ext>
              </a:extLst>
            </p:cNvPr>
            <p:cNvGrpSpPr/>
            <p:nvPr/>
          </p:nvGrpSpPr>
          <p:grpSpPr>
            <a:xfrm>
              <a:off x="0" y="164485"/>
              <a:ext cx="7186061" cy="630941"/>
              <a:chOff x="0" y="350223"/>
              <a:chExt cx="7186061" cy="630941"/>
            </a:xfrm>
          </p:grpSpPr>
          <p:sp>
            <p:nvSpPr>
              <p:cNvPr id="7" name="TextBox 6">
                <a:extLst>
                  <a:ext uri="{FF2B5EF4-FFF2-40B4-BE49-F238E27FC236}">
                    <a16:creationId xmlns:a16="http://schemas.microsoft.com/office/drawing/2014/main" id="{83DAC0F0-C017-4048-B67E-86027FBE380A}"/>
                  </a:ext>
                </a:extLst>
              </p:cNvPr>
              <p:cNvSpPr txBox="1"/>
              <p:nvPr/>
            </p:nvSpPr>
            <p:spPr>
              <a:xfrm>
                <a:off x="0" y="350223"/>
                <a:ext cx="1935480" cy="523220"/>
              </a:xfrm>
              <a:prstGeom prst="rect">
                <a:avLst/>
              </a:prstGeom>
              <a:solidFill>
                <a:schemeClr val="bg2">
                  <a:lumMod val="90000"/>
                </a:schemeClr>
              </a:solidFill>
            </p:spPr>
            <p:txBody>
              <a:bodyPr wrap="square" rtlCol="0">
                <a:spAutoFit/>
              </a:bodyPr>
              <a:lstStyle/>
              <a:p>
                <a:pPr algn="r"/>
                <a:r>
                  <a:rPr lang="en-AU" sz="1400" dirty="0">
                    <a:latin typeface="Peace Sans" panose="02000505040000020004" pitchFamily="50" charset="0"/>
                  </a:rPr>
                  <a:t>THE MEDIEVAL WORLD</a:t>
                </a:r>
              </a:p>
            </p:txBody>
          </p:sp>
          <p:sp>
            <p:nvSpPr>
              <p:cNvPr id="8" name="TextBox 7">
                <a:extLst>
                  <a:ext uri="{FF2B5EF4-FFF2-40B4-BE49-F238E27FC236}">
                    <a16:creationId xmlns:a16="http://schemas.microsoft.com/office/drawing/2014/main" id="{6053FF9B-C1E0-48C6-BF1F-14F90D076607}"/>
                  </a:ext>
                </a:extLst>
              </p:cNvPr>
              <p:cNvSpPr txBox="1"/>
              <p:nvPr/>
            </p:nvSpPr>
            <p:spPr>
              <a:xfrm>
                <a:off x="1935480" y="396389"/>
                <a:ext cx="5250581" cy="584775"/>
              </a:xfrm>
              <a:prstGeom prst="rect">
                <a:avLst/>
              </a:prstGeom>
              <a:noFill/>
            </p:spPr>
            <p:txBody>
              <a:bodyPr wrap="square" rtlCol="0">
                <a:spAutoFit/>
              </a:bodyPr>
              <a:lstStyle/>
              <a:p>
                <a:r>
                  <a:rPr lang="en-AU" sz="1600" dirty="0">
                    <a:latin typeface="Peace Sans" panose="02000505040000020004" pitchFamily="50" charset="0"/>
                  </a:rPr>
                  <a:t>THE BLACK </a:t>
                </a:r>
              </a:p>
              <a:p>
                <a:r>
                  <a:rPr lang="en-AU" sz="1600" dirty="0">
                    <a:latin typeface="Peace Sans" panose="02000505040000020004" pitchFamily="50" charset="0"/>
                  </a:rPr>
                  <a:t>DEATH</a:t>
                </a:r>
              </a:p>
            </p:txBody>
          </p:sp>
        </p:grpSp>
        <p:sp>
          <p:nvSpPr>
            <p:cNvPr id="6" name="TextBox 5">
              <a:extLst>
                <a:ext uri="{FF2B5EF4-FFF2-40B4-BE49-F238E27FC236}">
                  <a16:creationId xmlns:a16="http://schemas.microsoft.com/office/drawing/2014/main" id="{5AAEF595-0ED1-44E1-B632-0A9D9C050D66}"/>
                </a:ext>
              </a:extLst>
            </p:cNvPr>
            <p:cNvSpPr txBox="1"/>
            <p:nvPr/>
          </p:nvSpPr>
          <p:spPr>
            <a:xfrm>
              <a:off x="4055557" y="252828"/>
              <a:ext cx="2530863" cy="307777"/>
            </a:xfrm>
            <a:prstGeom prst="rect">
              <a:avLst/>
            </a:prstGeom>
            <a:noFill/>
          </p:spPr>
          <p:txBody>
            <a:bodyPr wrap="square" rtlCol="0">
              <a:spAutoFit/>
            </a:bodyPr>
            <a:lstStyle/>
            <a:p>
              <a:pPr algn="r"/>
              <a:r>
                <a:rPr lang="en-AU" sz="1400" dirty="0">
                  <a:latin typeface="Peace Sans" panose="02000505040000020004" pitchFamily="50" charset="0"/>
                </a:rPr>
                <a:t>STATION ONE </a:t>
              </a:r>
            </a:p>
          </p:txBody>
        </p:sp>
      </p:grpSp>
      <p:sp>
        <p:nvSpPr>
          <p:cNvPr id="9" name="TextBox 8">
            <a:extLst>
              <a:ext uri="{FF2B5EF4-FFF2-40B4-BE49-F238E27FC236}">
                <a16:creationId xmlns:a16="http://schemas.microsoft.com/office/drawing/2014/main" id="{1622FE3A-EE98-4083-9998-46151BCFEF18}"/>
              </a:ext>
            </a:extLst>
          </p:cNvPr>
          <p:cNvSpPr txBox="1"/>
          <p:nvPr/>
        </p:nvSpPr>
        <p:spPr>
          <a:xfrm>
            <a:off x="323966" y="1243875"/>
            <a:ext cx="3057525" cy="1569660"/>
          </a:xfrm>
          <a:prstGeom prst="rect">
            <a:avLst/>
          </a:prstGeom>
          <a:noFill/>
          <a:ln w="38100">
            <a:solidFill>
              <a:schemeClr val="tx1"/>
            </a:solidFill>
          </a:ln>
        </p:spPr>
        <p:txBody>
          <a:bodyPr wrap="square" rtlCol="0">
            <a:spAutoFit/>
          </a:bodyPr>
          <a:lstStyle/>
          <a:p>
            <a:r>
              <a:rPr lang="en-AU" sz="1200" dirty="0">
                <a:latin typeface="Peace Sans" panose="02000505040000020004" pitchFamily="50" charset="0"/>
              </a:rPr>
              <a:t>TREATING THE BLACK DEATH</a:t>
            </a:r>
            <a:endParaRPr lang="en-AU" sz="1200" dirty="0"/>
          </a:p>
          <a:p>
            <a:r>
              <a:rPr lang="en-AU" sz="1200" dirty="0">
                <a:latin typeface="Century Gothic" panose="020B0502020202020204" pitchFamily="34" charset="0"/>
              </a:rPr>
              <a:t>Using the materials provided, you are required to create a replica plague doctor mask. You should include the same basic structure as a traditional plague doctor mask and ensure that your nose and mouth are adequately covered.</a:t>
            </a:r>
          </a:p>
        </p:txBody>
      </p:sp>
      <p:pic>
        <p:nvPicPr>
          <p:cNvPr id="13" name="Picture 12">
            <a:extLst>
              <a:ext uri="{FF2B5EF4-FFF2-40B4-BE49-F238E27FC236}">
                <a16:creationId xmlns:a16="http://schemas.microsoft.com/office/drawing/2014/main" id="{D5D1A482-071C-4CDE-AECD-F85D0C2DF9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1450" y="1243875"/>
            <a:ext cx="2505075" cy="3600450"/>
          </a:xfrm>
          <a:prstGeom prst="rect">
            <a:avLst/>
          </a:prstGeom>
          <a:ln w="38100">
            <a:solidFill>
              <a:schemeClr val="tx1"/>
            </a:solidFill>
          </a:ln>
        </p:spPr>
      </p:pic>
      <p:sp>
        <p:nvSpPr>
          <p:cNvPr id="14" name="TextBox 13">
            <a:extLst>
              <a:ext uri="{FF2B5EF4-FFF2-40B4-BE49-F238E27FC236}">
                <a16:creationId xmlns:a16="http://schemas.microsoft.com/office/drawing/2014/main" id="{0E560A44-AE4E-4731-8AF9-12ACD7758780}"/>
              </a:ext>
            </a:extLst>
          </p:cNvPr>
          <p:cNvSpPr txBox="1"/>
          <p:nvPr/>
        </p:nvSpPr>
        <p:spPr>
          <a:xfrm>
            <a:off x="371475" y="3187255"/>
            <a:ext cx="3057524" cy="1384995"/>
          </a:xfrm>
          <a:prstGeom prst="rect">
            <a:avLst/>
          </a:prstGeom>
          <a:noFill/>
          <a:ln w="38100">
            <a:solidFill>
              <a:schemeClr val="tx1"/>
            </a:solidFill>
          </a:ln>
        </p:spPr>
        <p:txBody>
          <a:bodyPr wrap="square" rtlCol="0">
            <a:spAutoFit/>
          </a:bodyPr>
          <a:lstStyle/>
          <a:p>
            <a:r>
              <a:rPr lang="en-AU" sz="1200" dirty="0">
                <a:latin typeface="Peace Sans" panose="02000505040000020004" pitchFamily="50" charset="0"/>
              </a:rPr>
              <a:t>AVAILABLE MATERIALS:</a:t>
            </a:r>
          </a:p>
          <a:p>
            <a:pPr marL="285750" indent="-285750">
              <a:buFont typeface="Arial" panose="020B0604020202020204" pitchFamily="34" charset="0"/>
              <a:buChar char="•"/>
            </a:pPr>
            <a:r>
              <a:rPr lang="en-AU" sz="1200" dirty="0">
                <a:latin typeface="Century Gothic" panose="020B0502020202020204" pitchFamily="34" charset="0"/>
              </a:rPr>
              <a:t>Information card </a:t>
            </a:r>
          </a:p>
          <a:p>
            <a:pPr marL="285750" indent="-285750">
              <a:buFont typeface="Arial" panose="020B0604020202020204" pitchFamily="34" charset="0"/>
              <a:buChar char="•"/>
            </a:pPr>
            <a:r>
              <a:rPr lang="en-AU" sz="1200" dirty="0">
                <a:latin typeface="Century Gothic" panose="020B0502020202020204" pitchFamily="34" charset="0"/>
              </a:rPr>
              <a:t>Black card</a:t>
            </a:r>
          </a:p>
          <a:p>
            <a:pPr marL="285750" indent="-285750">
              <a:buFont typeface="Arial" panose="020B0604020202020204" pitchFamily="34" charset="0"/>
              <a:buChar char="•"/>
            </a:pPr>
            <a:r>
              <a:rPr lang="en-AU" sz="1200" dirty="0">
                <a:latin typeface="Century Gothic" panose="020B0502020202020204" pitchFamily="34" charset="0"/>
              </a:rPr>
              <a:t>Toilet rolls</a:t>
            </a:r>
          </a:p>
          <a:p>
            <a:pPr marL="285750" indent="-285750">
              <a:buFont typeface="Arial" panose="020B0604020202020204" pitchFamily="34" charset="0"/>
              <a:buChar char="•"/>
            </a:pPr>
            <a:r>
              <a:rPr lang="en-AU" sz="1200" dirty="0">
                <a:latin typeface="Century Gothic" panose="020B0502020202020204" pitchFamily="34" charset="0"/>
              </a:rPr>
              <a:t>Sticky tape</a:t>
            </a:r>
          </a:p>
          <a:p>
            <a:pPr marL="285750" indent="-285750">
              <a:buFont typeface="Arial" panose="020B0604020202020204" pitchFamily="34" charset="0"/>
              <a:buChar char="•"/>
            </a:pPr>
            <a:r>
              <a:rPr lang="en-AU" sz="1200" dirty="0">
                <a:latin typeface="Century Gothic" panose="020B0502020202020204" pitchFamily="34" charset="0"/>
              </a:rPr>
              <a:t>Glue </a:t>
            </a:r>
          </a:p>
          <a:p>
            <a:pPr marL="285750" indent="-285750">
              <a:buFont typeface="Arial" panose="020B0604020202020204" pitchFamily="34" charset="0"/>
              <a:buChar char="•"/>
            </a:pPr>
            <a:r>
              <a:rPr lang="en-AU" sz="1200" dirty="0">
                <a:latin typeface="Century Gothic" panose="020B0502020202020204" pitchFamily="34" charset="0"/>
              </a:rPr>
              <a:t>Elastic</a:t>
            </a:r>
            <a:endParaRPr lang="en-AU" sz="1200" dirty="0"/>
          </a:p>
        </p:txBody>
      </p:sp>
      <p:grpSp>
        <p:nvGrpSpPr>
          <p:cNvPr id="15" name="Group 14">
            <a:extLst>
              <a:ext uri="{FF2B5EF4-FFF2-40B4-BE49-F238E27FC236}">
                <a16:creationId xmlns:a16="http://schemas.microsoft.com/office/drawing/2014/main" id="{E1E8F441-18C2-49E3-ABB9-9BA7E286A156}"/>
              </a:ext>
            </a:extLst>
          </p:cNvPr>
          <p:cNvGrpSpPr/>
          <p:nvPr/>
        </p:nvGrpSpPr>
        <p:grpSpPr>
          <a:xfrm>
            <a:off x="0" y="5155614"/>
            <a:ext cx="7186061" cy="630941"/>
            <a:chOff x="0" y="164485"/>
            <a:chExt cx="7186061" cy="630941"/>
          </a:xfrm>
        </p:grpSpPr>
        <p:grpSp>
          <p:nvGrpSpPr>
            <p:cNvPr id="16" name="Group 15">
              <a:extLst>
                <a:ext uri="{FF2B5EF4-FFF2-40B4-BE49-F238E27FC236}">
                  <a16:creationId xmlns:a16="http://schemas.microsoft.com/office/drawing/2014/main" id="{B3CE731B-33EA-4257-86C5-D310688543BF}"/>
                </a:ext>
              </a:extLst>
            </p:cNvPr>
            <p:cNvGrpSpPr/>
            <p:nvPr/>
          </p:nvGrpSpPr>
          <p:grpSpPr>
            <a:xfrm>
              <a:off x="0" y="164485"/>
              <a:ext cx="7186061" cy="630941"/>
              <a:chOff x="0" y="350223"/>
              <a:chExt cx="7186061" cy="630941"/>
            </a:xfrm>
          </p:grpSpPr>
          <p:sp>
            <p:nvSpPr>
              <p:cNvPr id="18" name="TextBox 17">
                <a:extLst>
                  <a:ext uri="{FF2B5EF4-FFF2-40B4-BE49-F238E27FC236}">
                    <a16:creationId xmlns:a16="http://schemas.microsoft.com/office/drawing/2014/main" id="{BE3B8CE1-15D7-461F-B7D9-4520F06977CD}"/>
                  </a:ext>
                </a:extLst>
              </p:cNvPr>
              <p:cNvSpPr txBox="1"/>
              <p:nvPr/>
            </p:nvSpPr>
            <p:spPr>
              <a:xfrm>
                <a:off x="0" y="350223"/>
                <a:ext cx="1935480" cy="523220"/>
              </a:xfrm>
              <a:prstGeom prst="rect">
                <a:avLst/>
              </a:prstGeom>
              <a:solidFill>
                <a:schemeClr val="bg2">
                  <a:lumMod val="90000"/>
                </a:schemeClr>
              </a:solidFill>
            </p:spPr>
            <p:txBody>
              <a:bodyPr wrap="square" rtlCol="0">
                <a:spAutoFit/>
              </a:bodyPr>
              <a:lstStyle/>
              <a:p>
                <a:pPr algn="r"/>
                <a:r>
                  <a:rPr lang="en-AU" sz="1400" dirty="0">
                    <a:latin typeface="Peace Sans" panose="02000505040000020004" pitchFamily="50" charset="0"/>
                  </a:rPr>
                  <a:t>THE MEDIEVAL WORLD</a:t>
                </a:r>
              </a:p>
            </p:txBody>
          </p:sp>
          <p:sp>
            <p:nvSpPr>
              <p:cNvPr id="19" name="TextBox 18">
                <a:extLst>
                  <a:ext uri="{FF2B5EF4-FFF2-40B4-BE49-F238E27FC236}">
                    <a16:creationId xmlns:a16="http://schemas.microsoft.com/office/drawing/2014/main" id="{9BE82AB2-9D6C-4DD8-AD0B-2B69470D7689}"/>
                  </a:ext>
                </a:extLst>
              </p:cNvPr>
              <p:cNvSpPr txBox="1"/>
              <p:nvPr/>
            </p:nvSpPr>
            <p:spPr>
              <a:xfrm>
                <a:off x="1935480" y="396389"/>
                <a:ext cx="5250581" cy="584775"/>
              </a:xfrm>
              <a:prstGeom prst="rect">
                <a:avLst/>
              </a:prstGeom>
              <a:noFill/>
            </p:spPr>
            <p:txBody>
              <a:bodyPr wrap="square" rtlCol="0">
                <a:spAutoFit/>
              </a:bodyPr>
              <a:lstStyle/>
              <a:p>
                <a:r>
                  <a:rPr lang="en-AU" sz="1600" dirty="0">
                    <a:latin typeface="Peace Sans" panose="02000505040000020004" pitchFamily="50" charset="0"/>
                  </a:rPr>
                  <a:t>THE BLACK </a:t>
                </a:r>
              </a:p>
              <a:p>
                <a:r>
                  <a:rPr lang="en-AU" sz="1600" dirty="0">
                    <a:latin typeface="Peace Sans" panose="02000505040000020004" pitchFamily="50" charset="0"/>
                  </a:rPr>
                  <a:t>DEATH</a:t>
                </a:r>
              </a:p>
            </p:txBody>
          </p:sp>
        </p:grpSp>
        <p:sp>
          <p:nvSpPr>
            <p:cNvPr id="17" name="TextBox 16">
              <a:extLst>
                <a:ext uri="{FF2B5EF4-FFF2-40B4-BE49-F238E27FC236}">
                  <a16:creationId xmlns:a16="http://schemas.microsoft.com/office/drawing/2014/main" id="{D3A92C6E-9174-47AB-9354-8FC2ACBED76E}"/>
                </a:ext>
              </a:extLst>
            </p:cNvPr>
            <p:cNvSpPr txBox="1"/>
            <p:nvPr/>
          </p:nvSpPr>
          <p:spPr>
            <a:xfrm>
              <a:off x="4003170" y="226040"/>
              <a:ext cx="2530863" cy="307777"/>
            </a:xfrm>
            <a:prstGeom prst="rect">
              <a:avLst/>
            </a:prstGeom>
            <a:noFill/>
          </p:spPr>
          <p:txBody>
            <a:bodyPr wrap="square" rtlCol="0">
              <a:spAutoFit/>
            </a:bodyPr>
            <a:lstStyle/>
            <a:p>
              <a:pPr algn="r"/>
              <a:r>
                <a:rPr lang="en-AU" sz="1400" dirty="0">
                  <a:latin typeface="Peace Sans" panose="02000505040000020004" pitchFamily="50" charset="0"/>
                </a:rPr>
                <a:t>STATION TWO </a:t>
              </a:r>
            </a:p>
          </p:txBody>
        </p:sp>
      </p:grpSp>
      <p:sp>
        <p:nvSpPr>
          <p:cNvPr id="25" name="TextBox 24">
            <a:extLst>
              <a:ext uri="{FF2B5EF4-FFF2-40B4-BE49-F238E27FC236}">
                <a16:creationId xmlns:a16="http://schemas.microsoft.com/office/drawing/2014/main" id="{5E31E4ED-A66D-47D5-8E90-8494EF916BC5}"/>
              </a:ext>
            </a:extLst>
          </p:cNvPr>
          <p:cNvSpPr txBox="1"/>
          <p:nvPr/>
        </p:nvSpPr>
        <p:spPr>
          <a:xfrm>
            <a:off x="371475" y="6098044"/>
            <a:ext cx="2657475" cy="2123658"/>
          </a:xfrm>
          <a:prstGeom prst="rect">
            <a:avLst/>
          </a:prstGeom>
          <a:noFill/>
          <a:ln w="38100">
            <a:solidFill>
              <a:schemeClr val="tx1"/>
            </a:solidFill>
          </a:ln>
        </p:spPr>
        <p:txBody>
          <a:bodyPr wrap="square" rtlCol="0">
            <a:spAutoFit/>
          </a:bodyPr>
          <a:lstStyle/>
          <a:p>
            <a:pPr lvl="0"/>
            <a:r>
              <a:rPr lang="en-AU" sz="1200" dirty="0">
                <a:latin typeface="Peace Sans" panose="02000505040000020004" pitchFamily="50" charset="0"/>
              </a:rPr>
              <a:t>THE SPREAD OF THE BLACK DEATH</a:t>
            </a:r>
            <a:endParaRPr lang="en-AU" sz="1200" dirty="0"/>
          </a:p>
          <a:p>
            <a:pPr lvl="0"/>
            <a:r>
              <a:rPr lang="en-AU" sz="1200" dirty="0">
                <a:latin typeface="Century Gothic" panose="020B0502020202020204" pitchFamily="34" charset="0"/>
              </a:rPr>
              <a:t>The Black death spread through Europe and the Mediterranean world causing huge loss of life everywhere it went. Using the information card and interactive map as a guide, illustrate the path of the black death across the Mediterranean and Europe on the blank world map. </a:t>
            </a:r>
          </a:p>
        </p:txBody>
      </p:sp>
      <p:pic>
        <p:nvPicPr>
          <p:cNvPr id="26" name="Picture 25">
            <a:extLst>
              <a:ext uri="{FF2B5EF4-FFF2-40B4-BE49-F238E27FC236}">
                <a16:creationId xmlns:a16="http://schemas.microsoft.com/office/drawing/2014/main" id="{043870B9-810D-45E0-A360-F5E5AB0583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8999" y="6684313"/>
            <a:ext cx="3105034" cy="2314964"/>
          </a:xfrm>
          <a:prstGeom prst="rect">
            <a:avLst/>
          </a:prstGeom>
          <a:ln w="38100">
            <a:solidFill>
              <a:schemeClr val="tx1"/>
            </a:solidFill>
          </a:ln>
        </p:spPr>
      </p:pic>
      <p:sp>
        <p:nvSpPr>
          <p:cNvPr id="27" name="TextBox 26">
            <a:extLst>
              <a:ext uri="{FF2B5EF4-FFF2-40B4-BE49-F238E27FC236}">
                <a16:creationId xmlns:a16="http://schemas.microsoft.com/office/drawing/2014/main" id="{001BC716-B0B7-483F-9C4E-BE6BC38D3CA7}"/>
              </a:ext>
            </a:extLst>
          </p:cNvPr>
          <p:cNvSpPr txBox="1"/>
          <p:nvPr/>
        </p:nvSpPr>
        <p:spPr>
          <a:xfrm>
            <a:off x="225788" y="8337470"/>
            <a:ext cx="2948846" cy="1384995"/>
          </a:xfrm>
          <a:prstGeom prst="rect">
            <a:avLst/>
          </a:prstGeom>
          <a:noFill/>
          <a:ln w="38100">
            <a:solidFill>
              <a:schemeClr val="tx1"/>
            </a:solidFill>
          </a:ln>
        </p:spPr>
        <p:txBody>
          <a:bodyPr wrap="square" rtlCol="0">
            <a:spAutoFit/>
          </a:bodyPr>
          <a:lstStyle/>
          <a:p>
            <a:pPr lvl="0"/>
            <a:r>
              <a:rPr lang="en-AU" sz="1200" dirty="0">
                <a:latin typeface="Peace Sans" panose="02000505040000020004" pitchFamily="50" charset="0"/>
              </a:rPr>
              <a:t>AVAILABLE MATERIALS:</a:t>
            </a:r>
          </a:p>
          <a:p>
            <a:pPr marL="285750" lvl="0" indent="-285750">
              <a:buFont typeface="Arial" panose="020B0604020202020204" pitchFamily="34" charset="0"/>
              <a:buChar char="•"/>
            </a:pPr>
            <a:r>
              <a:rPr lang="en-AU" sz="1200" dirty="0">
                <a:latin typeface="Century Gothic" panose="020B0502020202020204" pitchFamily="34" charset="0"/>
              </a:rPr>
              <a:t>Information card</a:t>
            </a:r>
          </a:p>
          <a:p>
            <a:pPr marL="285750" lvl="0" indent="-285750">
              <a:buFont typeface="Arial" panose="020B0604020202020204" pitchFamily="34" charset="0"/>
              <a:buChar char="•"/>
            </a:pPr>
            <a:r>
              <a:rPr lang="en-AU" sz="1200" dirty="0">
                <a:latin typeface="Century Gothic" panose="020B0502020202020204" pitchFamily="34" charset="0"/>
              </a:rPr>
              <a:t>Interactive map: </a:t>
            </a:r>
            <a:r>
              <a:rPr lang="en-AU" sz="1200" dirty="0">
                <a:latin typeface="Century Gothic" panose="020B0502020202020204" pitchFamily="34" charset="0"/>
                <a:hlinkClick r:id="rId4"/>
              </a:rPr>
              <a:t>https://www.scribblemaps.com/maps/view/Spread_of_the_Black_Plague/0206</a:t>
            </a:r>
            <a:r>
              <a:rPr lang="en-AU" sz="1200" dirty="0">
                <a:latin typeface="Century Gothic" panose="020B0502020202020204" pitchFamily="34" charset="0"/>
              </a:rPr>
              <a:t> </a:t>
            </a:r>
          </a:p>
          <a:p>
            <a:pPr marL="285750" lvl="0" indent="-285750">
              <a:buFont typeface="Arial" panose="020B0604020202020204" pitchFamily="34" charset="0"/>
              <a:buChar char="•"/>
            </a:pPr>
            <a:r>
              <a:rPr lang="en-AU" sz="1200" dirty="0">
                <a:latin typeface="Century Gothic" panose="020B0502020202020204" pitchFamily="34" charset="0"/>
              </a:rPr>
              <a:t>Blank map</a:t>
            </a:r>
          </a:p>
        </p:txBody>
      </p:sp>
    </p:spTree>
    <p:extLst>
      <p:ext uri="{BB962C8B-B14F-4D97-AF65-F5344CB8AC3E}">
        <p14:creationId xmlns:p14="http://schemas.microsoft.com/office/powerpoint/2010/main" val="1908720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0D90AB1-3C60-4172-979D-2D214210828B}"/>
              </a:ext>
            </a:extLst>
          </p:cNvPr>
          <p:cNvGrpSpPr/>
          <p:nvPr/>
        </p:nvGrpSpPr>
        <p:grpSpPr>
          <a:xfrm>
            <a:off x="0" y="183535"/>
            <a:ext cx="7186061" cy="630941"/>
            <a:chOff x="0" y="164485"/>
            <a:chExt cx="7186061" cy="630941"/>
          </a:xfrm>
        </p:grpSpPr>
        <p:grpSp>
          <p:nvGrpSpPr>
            <p:cNvPr id="5" name="Group 4">
              <a:extLst>
                <a:ext uri="{FF2B5EF4-FFF2-40B4-BE49-F238E27FC236}">
                  <a16:creationId xmlns:a16="http://schemas.microsoft.com/office/drawing/2014/main" id="{F6CE59E0-D7A4-47A4-AB2C-CF72442DF95F}"/>
                </a:ext>
              </a:extLst>
            </p:cNvPr>
            <p:cNvGrpSpPr/>
            <p:nvPr/>
          </p:nvGrpSpPr>
          <p:grpSpPr>
            <a:xfrm>
              <a:off x="0" y="164485"/>
              <a:ext cx="7186061" cy="630941"/>
              <a:chOff x="0" y="350223"/>
              <a:chExt cx="7186061" cy="630941"/>
            </a:xfrm>
          </p:grpSpPr>
          <p:sp>
            <p:nvSpPr>
              <p:cNvPr id="7" name="TextBox 6">
                <a:extLst>
                  <a:ext uri="{FF2B5EF4-FFF2-40B4-BE49-F238E27FC236}">
                    <a16:creationId xmlns:a16="http://schemas.microsoft.com/office/drawing/2014/main" id="{83DAC0F0-C017-4048-B67E-86027FBE380A}"/>
                  </a:ext>
                </a:extLst>
              </p:cNvPr>
              <p:cNvSpPr txBox="1"/>
              <p:nvPr/>
            </p:nvSpPr>
            <p:spPr>
              <a:xfrm>
                <a:off x="0" y="350223"/>
                <a:ext cx="1935480" cy="523220"/>
              </a:xfrm>
              <a:prstGeom prst="rect">
                <a:avLst/>
              </a:prstGeom>
              <a:solidFill>
                <a:schemeClr val="bg2">
                  <a:lumMod val="90000"/>
                </a:schemeClr>
              </a:solidFill>
            </p:spPr>
            <p:txBody>
              <a:bodyPr wrap="square" rtlCol="0">
                <a:spAutoFit/>
              </a:bodyPr>
              <a:lstStyle/>
              <a:p>
                <a:pPr algn="r"/>
                <a:r>
                  <a:rPr lang="en-AU" sz="1400" dirty="0">
                    <a:latin typeface="Peace Sans" panose="02000505040000020004" pitchFamily="50" charset="0"/>
                  </a:rPr>
                  <a:t>THE MEDIEVAL WORLD</a:t>
                </a:r>
              </a:p>
            </p:txBody>
          </p:sp>
          <p:sp>
            <p:nvSpPr>
              <p:cNvPr id="8" name="TextBox 7">
                <a:extLst>
                  <a:ext uri="{FF2B5EF4-FFF2-40B4-BE49-F238E27FC236}">
                    <a16:creationId xmlns:a16="http://schemas.microsoft.com/office/drawing/2014/main" id="{6053FF9B-C1E0-48C6-BF1F-14F90D076607}"/>
                  </a:ext>
                </a:extLst>
              </p:cNvPr>
              <p:cNvSpPr txBox="1"/>
              <p:nvPr/>
            </p:nvSpPr>
            <p:spPr>
              <a:xfrm>
                <a:off x="1935480" y="396389"/>
                <a:ext cx="5250581" cy="584775"/>
              </a:xfrm>
              <a:prstGeom prst="rect">
                <a:avLst/>
              </a:prstGeom>
              <a:noFill/>
            </p:spPr>
            <p:txBody>
              <a:bodyPr wrap="square" rtlCol="0">
                <a:spAutoFit/>
              </a:bodyPr>
              <a:lstStyle/>
              <a:p>
                <a:r>
                  <a:rPr lang="en-AU" sz="1600" dirty="0">
                    <a:latin typeface="Peace Sans" panose="02000505040000020004" pitchFamily="50" charset="0"/>
                  </a:rPr>
                  <a:t>THE BLACK </a:t>
                </a:r>
              </a:p>
              <a:p>
                <a:r>
                  <a:rPr lang="en-AU" sz="1600" dirty="0">
                    <a:latin typeface="Peace Sans" panose="02000505040000020004" pitchFamily="50" charset="0"/>
                  </a:rPr>
                  <a:t>DEATH</a:t>
                </a:r>
              </a:p>
            </p:txBody>
          </p:sp>
        </p:grpSp>
        <p:sp>
          <p:nvSpPr>
            <p:cNvPr id="6" name="TextBox 5">
              <a:extLst>
                <a:ext uri="{FF2B5EF4-FFF2-40B4-BE49-F238E27FC236}">
                  <a16:creationId xmlns:a16="http://schemas.microsoft.com/office/drawing/2014/main" id="{5AAEF595-0ED1-44E1-B632-0A9D9C050D66}"/>
                </a:ext>
              </a:extLst>
            </p:cNvPr>
            <p:cNvSpPr txBox="1"/>
            <p:nvPr/>
          </p:nvSpPr>
          <p:spPr>
            <a:xfrm>
              <a:off x="4114802" y="210651"/>
              <a:ext cx="2530863" cy="307777"/>
            </a:xfrm>
            <a:prstGeom prst="rect">
              <a:avLst/>
            </a:prstGeom>
            <a:noFill/>
          </p:spPr>
          <p:txBody>
            <a:bodyPr wrap="square" rtlCol="0">
              <a:spAutoFit/>
            </a:bodyPr>
            <a:lstStyle/>
            <a:p>
              <a:pPr algn="r"/>
              <a:r>
                <a:rPr lang="en-AU" sz="1400" dirty="0">
                  <a:latin typeface="Peace Sans" panose="02000505040000020004" pitchFamily="50" charset="0"/>
                </a:rPr>
                <a:t>STATION THREE </a:t>
              </a:r>
            </a:p>
          </p:txBody>
        </p:sp>
      </p:grpSp>
      <p:sp>
        <p:nvSpPr>
          <p:cNvPr id="9" name="TextBox 8">
            <a:extLst>
              <a:ext uri="{FF2B5EF4-FFF2-40B4-BE49-F238E27FC236}">
                <a16:creationId xmlns:a16="http://schemas.microsoft.com/office/drawing/2014/main" id="{1622FE3A-EE98-4083-9998-46151BCFEF18}"/>
              </a:ext>
            </a:extLst>
          </p:cNvPr>
          <p:cNvSpPr txBox="1"/>
          <p:nvPr/>
        </p:nvSpPr>
        <p:spPr>
          <a:xfrm>
            <a:off x="371475" y="1340673"/>
            <a:ext cx="2790825" cy="2308324"/>
          </a:xfrm>
          <a:prstGeom prst="rect">
            <a:avLst/>
          </a:prstGeom>
          <a:noFill/>
          <a:ln w="38100">
            <a:solidFill>
              <a:schemeClr val="tx1"/>
            </a:solidFill>
          </a:ln>
        </p:spPr>
        <p:txBody>
          <a:bodyPr wrap="square" rtlCol="0">
            <a:spAutoFit/>
          </a:bodyPr>
          <a:lstStyle/>
          <a:p>
            <a:pPr lvl="0"/>
            <a:r>
              <a:rPr lang="en-AU" sz="1200" dirty="0">
                <a:latin typeface="Peace Sans" panose="02000505040000020004" pitchFamily="50" charset="0"/>
              </a:rPr>
              <a:t>SYMPTOMS OF THE BLACK DEATH</a:t>
            </a:r>
          </a:p>
          <a:p>
            <a:pPr lvl="0"/>
            <a:r>
              <a:rPr lang="en-AU" sz="1200" dirty="0">
                <a:latin typeface="Century Gothic" panose="020B0502020202020204" pitchFamily="34" charset="0"/>
              </a:rPr>
              <a:t>Label a human body with the symptoms commonly associated with the black death. Highlight which parts of the body were affected and use annotations to provide an explanation of the symptoms. The information card will provide you with an overview of common symptoms to help you complete this task. </a:t>
            </a:r>
          </a:p>
        </p:txBody>
      </p:sp>
      <p:sp>
        <p:nvSpPr>
          <p:cNvPr id="10" name="TextBox 9">
            <a:extLst>
              <a:ext uri="{FF2B5EF4-FFF2-40B4-BE49-F238E27FC236}">
                <a16:creationId xmlns:a16="http://schemas.microsoft.com/office/drawing/2014/main" id="{4DE99708-6180-40A7-8EA3-36F8CD7B7FC8}"/>
              </a:ext>
            </a:extLst>
          </p:cNvPr>
          <p:cNvSpPr txBox="1"/>
          <p:nvPr/>
        </p:nvSpPr>
        <p:spPr>
          <a:xfrm>
            <a:off x="514349" y="4067471"/>
            <a:ext cx="2505075" cy="646331"/>
          </a:xfrm>
          <a:prstGeom prst="rect">
            <a:avLst/>
          </a:prstGeom>
          <a:noFill/>
          <a:ln w="38100">
            <a:solidFill>
              <a:schemeClr val="tx1"/>
            </a:solidFill>
          </a:ln>
        </p:spPr>
        <p:txBody>
          <a:bodyPr wrap="square" rtlCol="0">
            <a:spAutoFit/>
          </a:bodyPr>
          <a:lstStyle/>
          <a:p>
            <a:r>
              <a:rPr lang="en-AU" sz="1200" dirty="0">
                <a:latin typeface="Peace Sans" panose="02000505040000020004" pitchFamily="50" charset="0"/>
              </a:rPr>
              <a:t>AVAILABLE MATERIALS:</a:t>
            </a:r>
          </a:p>
          <a:p>
            <a:pPr marL="285750" indent="-285750">
              <a:buFont typeface="Arial" panose="020B0604020202020204" pitchFamily="34" charset="0"/>
              <a:buChar char="•"/>
            </a:pPr>
            <a:r>
              <a:rPr lang="en-AU" sz="1200" dirty="0">
                <a:latin typeface="Century Gothic" panose="020B0502020202020204" pitchFamily="34" charset="0"/>
              </a:rPr>
              <a:t>Information card </a:t>
            </a:r>
          </a:p>
          <a:p>
            <a:pPr marL="285750" indent="-285750">
              <a:buFont typeface="Arial" panose="020B0604020202020204" pitchFamily="34" charset="0"/>
              <a:buChar char="•"/>
            </a:pPr>
            <a:r>
              <a:rPr lang="en-AU" sz="1200" dirty="0">
                <a:latin typeface="Century Gothic" panose="020B0502020202020204" pitchFamily="34" charset="0"/>
              </a:rPr>
              <a:t>Human body outlines</a:t>
            </a:r>
            <a:endParaRPr lang="en-AU" sz="1200" dirty="0"/>
          </a:p>
        </p:txBody>
      </p:sp>
      <p:pic>
        <p:nvPicPr>
          <p:cNvPr id="3" name="Picture 2">
            <a:extLst>
              <a:ext uri="{FF2B5EF4-FFF2-40B4-BE49-F238E27FC236}">
                <a16:creationId xmlns:a16="http://schemas.microsoft.com/office/drawing/2014/main" id="{166BE700-4EE2-425E-91F2-CDFB036A51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0092" y="1683418"/>
            <a:ext cx="2966433" cy="2520416"/>
          </a:xfrm>
          <a:prstGeom prst="rect">
            <a:avLst/>
          </a:prstGeom>
          <a:ln w="38100">
            <a:solidFill>
              <a:schemeClr val="tx1"/>
            </a:solidFill>
          </a:ln>
        </p:spPr>
      </p:pic>
      <p:grpSp>
        <p:nvGrpSpPr>
          <p:cNvPr id="11" name="Group 10">
            <a:extLst>
              <a:ext uri="{FF2B5EF4-FFF2-40B4-BE49-F238E27FC236}">
                <a16:creationId xmlns:a16="http://schemas.microsoft.com/office/drawing/2014/main" id="{DE99CDDA-2937-4051-91CD-18E499A4F4AA}"/>
              </a:ext>
            </a:extLst>
          </p:cNvPr>
          <p:cNvGrpSpPr/>
          <p:nvPr/>
        </p:nvGrpSpPr>
        <p:grpSpPr>
          <a:xfrm>
            <a:off x="0" y="5532090"/>
            <a:ext cx="7186061" cy="630941"/>
            <a:chOff x="0" y="164485"/>
            <a:chExt cx="7186061" cy="630941"/>
          </a:xfrm>
        </p:grpSpPr>
        <p:grpSp>
          <p:nvGrpSpPr>
            <p:cNvPr id="12" name="Group 11">
              <a:extLst>
                <a:ext uri="{FF2B5EF4-FFF2-40B4-BE49-F238E27FC236}">
                  <a16:creationId xmlns:a16="http://schemas.microsoft.com/office/drawing/2014/main" id="{2DAEB8C5-2E2B-4834-AB57-4F436C35CF19}"/>
                </a:ext>
              </a:extLst>
            </p:cNvPr>
            <p:cNvGrpSpPr/>
            <p:nvPr/>
          </p:nvGrpSpPr>
          <p:grpSpPr>
            <a:xfrm>
              <a:off x="0" y="164485"/>
              <a:ext cx="7186061" cy="630941"/>
              <a:chOff x="0" y="350223"/>
              <a:chExt cx="7186061" cy="630941"/>
            </a:xfrm>
          </p:grpSpPr>
          <p:sp>
            <p:nvSpPr>
              <p:cNvPr id="14" name="TextBox 13">
                <a:extLst>
                  <a:ext uri="{FF2B5EF4-FFF2-40B4-BE49-F238E27FC236}">
                    <a16:creationId xmlns:a16="http://schemas.microsoft.com/office/drawing/2014/main" id="{53944DDB-8B7D-484D-88E0-0E05C080AB1E}"/>
                  </a:ext>
                </a:extLst>
              </p:cNvPr>
              <p:cNvSpPr txBox="1"/>
              <p:nvPr/>
            </p:nvSpPr>
            <p:spPr>
              <a:xfrm>
                <a:off x="0" y="350223"/>
                <a:ext cx="1935480" cy="523220"/>
              </a:xfrm>
              <a:prstGeom prst="rect">
                <a:avLst/>
              </a:prstGeom>
              <a:solidFill>
                <a:schemeClr val="bg2">
                  <a:lumMod val="90000"/>
                </a:schemeClr>
              </a:solidFill>
            </p:spPr>
            <p:txBody>
              <a:bodyPr wrap="square" rtlCol="0">
                <a:spAutoFit/>
              </a:bodyPr>
              <a:lstStyle/>
              <a:p>
                <a:pPr algn="r"/>
                <a:r>
                  <a:rPr lang="en-AU" sz="1400" dirty="0">
                    <a:latin typeface="Peace Sans" panose="02000505040000020004" pitchFamily="50" charset="0"/>
                  </a:rPr>
                  <a:t>THE MEDIEVAL WORLD</a:t>
                </a:r>
              </a:p>
            </p:txBody>
          </p:sp>
          <p:sp>
            <p:nvSpPr>
              <p:cNvPr id="15" name="TextBox 14">
                <a:extLst>
                  <a:ext uri="{FF2B5EF4-FFF2-40B4-BE49-F238E27FC236}">
                    <a16:creationId xmlns:a16="http://schemas.microsoft.com/office/drawing/2014/main" id="{55F7F467-F0BE-4919-83AF-0D98B9E81DBF}"/>
                  </a:ext>
                </a:extLst>
              </p:cNvPr>
              <p:cNvSpPr txBox="1"/>
              <p:nvPr/>
            </p:nvSpPr>
            <p:spPr>
              <a:xfrm>
                <a:off x="1935480" y="396389"/>
                <a:ext cx="5250581" cy="584775"/>
              </a:xfrm>
              <a:prstGeom prst="rect">
                <a:avLst/>
              </a:prstGeom>
              <a:noFill/>
            </p:spPr>
            <p:txBody>
              <a:bodyPr wrap="square" rtlCol="0">
                <a:spAutoFit/>
              </a:bodyPr>
              <a:lstStyle/>
              <a:p>
                <a:r>
                  <a:rPr lang="en-AU" sz="1600" dirty="0">
                    <a:latin typeface="Peace Sans" panose="02000505040000020004" pitchFamily="50" charset="0"/>
                  </a:rPr>
                  <a:t>THE BLACK </a:t>
                </a:r>
              </a:p>
              <a:p>
                <a:r>
                  <a:rPr lang="en-AU" sz="1600" dirty="0">
                    <a:latin typeface="Peace Sans" panose="02000505040000020004" pitchFamily="50" charset="0"/>
                  </a:rPr>
                  <a:t>DEATH</a:t>
                </a:r>
              </a:p>
            </p:txBody>
          </p:sp>
        </p:grpSp>
        <p:sp>
          <p:nvSpPr>
            <p:cNvPr id="13" name="TextBox 12">
              <a:extLst>
                <a:ext uri="{FF2B5EF4-FFF2-40B4-BE49-F238E27FC236}">
                  <a16:creationId xmlns:a16="http://schemas.microsoft.com/office/drawing/2014/main" id="{DB8A0994-EDAB-44F6-99B8-144A0472778A}"/>
                </a:ext>
              </a:extLst>
            </p:cNvPr>
            <p:cNvSpPr txBox="1"/>
            <p:nvPr/>
          </p:nvSpPr>
          <p:spPr>
            <a:xfrm>
              <a:off x="4142310" y="180673"/>
              <a:ext cx="2530863" cy="307777"/>
            </a:xfrm>
            <a:prstGeom prst="rect">
              <a:avLst/>
            </a:prstGeom>
            <a:noFill/>
          </p:spPr>
          <p:txBody>
            <a:bodyPr wrap="square" rtlCol="0">
              <a:spAutoFit/>
            </a:bodyPr>
            <a:lstStyle/>
            <a:p>
              <a:pPr algn="r"/>
              <a:r>
                <a:rPr lang="en-AU" sz="1400" dirty="0">
                  <a:latin typeface="Peace Sans" panose="02000505040000020004" pitchFamily="50" charset="0"/>
                </a:rPr>
                <a:t>STATION FOUR </a:t>
              </a:r>
            </a:p>
          </p:txBody>
        </p:sp>
      </p:grpSp>
      <p:sp>
        <p:nvSpPr>
          <p:cNvPr id="16" name="TextBox 15">
            <a:extLst>
              <a:ext uri="{FF2B5EF4-FFF2-40B4-BE49-F238E27FC236}">
                <a16:creationId xmlns:a16="http://schemas.microsoft.com/office/drawing/2014/main" id="{9AA203EA-6E04-47AF-AA19-6E5348F6EF06}"/>
              </a:ext>
            </a:extLst>
          </p:cNvPr>
          <p:cNvSpPr txBox="1"/>
          <p:nvPr/>
        </p:nvSpPr>
        <p:spPr>
          <a:xfrm>
            <a:off x="371475" y="6621704"/>
            <a:ext cx="3057525" cy="1384995"/>
          </a:xfrm>
          <a:prstGeom prst="rect">
            <a:avLst/>
          </a:prstGeom>
          <a:noFill/>
          <a:ln w="38100">
            <a:solidFill>
              <a:schemeClr val="tx1"/>
            </a:solidFill>
          </a:ln>
        </p:spPr>
        <p:txBody>
          <a:bodyPr wrap="square" rtlCol="0">
            <a:spAutoFit/>
          </a:bodyPr>
          <a:lstStyle/>
          <a:p>
            <a:pPr lvl="0"/>
            <a:r>
              <a:rPr lang="en-AU" sz="1200" dirty="0">
                <a:latin typeface="Peace Sans" panose="02000505040000020004" pitchFamily="50" charset="0"/>
              </a:rPr>
              <a:t>TREATING THE BLACK DEATH</a:t>
            </a:r>
          </a:p>
          <a:p>
            <a:pPr lvl="0"/>
            <a:r>
              <a:rPr lang="en-AU" sz="1200" dirty="0">
                <a:latin typeface="Century Gothic" panose="020B0502020202020204" pitchFamily="34" charset="0"/>
              </a:rPr>
              <a:t>A varied range of methods were employed to try and treat the black death. Using the information provided, write a treatment plan to assist a plague sufferer overcome their symptoms.  </a:t>
            </a:r>
          </a:p>
        </p:txBody>
      </p:sp>
      <p:sp>
        <p:nvSpPr>
          <p:cNvPr id="17" name="TextBox 16">
            <a:extLst>
              <a:ext uri="{FF2B5EF4-FFF2-40B4-BE49-F238E27FC236}">
                <a16:creationId xmlns:a16="http://schemas.microsoft.com/office/drawing/2014/main" id="{EA71F924-D5D5-444E-9DB3-D4A9364D9F82}"/>
              </a:ext>
            </a:extLst>
          </p:cNvPr>
          <p:cNvSpPr txBox="1"/>
          <p:nvPr/>
        </p:nvSpPr>
        <p:spPr>
          <a:xfrm>
            <a:off x="573405" y="8533623"/>
            <a:ext cx="2505075" cy="646331"/>
          </a:xfrm>
          <a:prstGeom prst="rect">
            <a:avLst/>
          </a:prstGeom>
          <a:noFill/>
          <a:ln w="38100">
            <a:solidFill>
              <a:schemeClr val="tx1"/>
            </a:solidFill>
          </a:ln>
        </p:spPr>
        <p:txBody>
          <a:bodyPr wrap="square" rtlCol="0">
            <a:spAutoFit/>
          </a:bodyPr>
          <a:lstStyle/>
          <a:p>
            <a:r>
              <a:rPr lang="en-AU" sz="1200" dirty="0">
                <a:latin typeface="Peace Sans" panose="02000505040000020004" pitchFamily="50" charset="0"/>
              </a:rPr>
              <a:t>AVAILABLE MATERIALS:</a:t>
            </a:r>
          </a:p>
          <a:p>
            <a:pPr marL="285750" indent="-285750">
              <a:buFont typeface="Arial" panose="020B0604020202020204" pitchFamily="34" charset="0"/>
              <a:buChar char="•"/>
            </a:pPr>
            <a:r>
              <a:rPr lang="en-AU" sz="1200" dirty="0">
                <a:latin typeface="Century Gothic" panose="020B0502020202020204" pitchFamily="34" charset="0"/>
              </a:rPr>
              <a:t>Information card </a:t>
            </a:r>
          </a:p>
          <a:p>
            <a:pPr marL="285750" indent="-285750">
              <a:buFont typeface="Arial" panose="020B0604020202020204" pitchFamily="34" charset="0"/>
              <a:buChar char="•"/>
            </a:pPr>
            <a:r>
              <a:rPr lang="en-AU" sz="1200" dirty="0">
                <a:latin typeface="Century Gothic" panose="020B0502020202020204" pitchFamily="34" charset="0"/>
              </a:rPr>
              <a:t>Treatment plan template</a:t>
            </a:r>
            <a:endParaRPr lang="en-AU" sz="1200" dirty="0"/>
          </a:p>
        </p:txBody>
      </p:sp>
      <p:pic>
        <p:nvPicPr>
          <p:cNvPr id="18" name="Picture 17">
            <a:extLst>
              <a:ext uri="{FF2B5EF4-FFF2-40B4-BE49-F238E27FC236}">
                <a16:creationId xmlns:a16="http://schemas.microsoft.com/office/drawing/2014/main" id="{A9FD05E2-609D-4041-AAC6-A6EE4328FC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14802" y="6524833"/>
            <a:ext cx="1894406" cy="2952749"/>
          </a:xfrm>
          <a:prstGeom prst="rect">
            <a:avLst/>
          </a:prstGeom>
          <a:ln w="38100">
            <a:solidFill>
              <a:schemeClr val="tx1"/>
            </a:solidFill>
          </a:ln>
        </p:spPr>
      </p:pic>
    </p:spTree>
    <p:extLst>
      <p:ext uri="{BB962C8B-B14F-4D97-AF65-F5344CB8AC3E}">
        <p14:creationId xmlns:p14="http://schemas.microsoft.com/office/powerpoint/2010/main" val="1133738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t="-9000" b="-9000"/>
          </a:stretch>
        </a:blip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A44E2B9-97FE-4019-BC14-1699A3DE6204}"/>
              </a:ext>
            </a:extLst>
          </p:cNvPr>
          <p:cNvGrpSpPr/>
          <p:nvPr/>
        </p:nvGrpSpPr>
        <p:grpSpPr>
          <a:xfrm>
            <a:off x="0" y="183535"/>
            <a:ext cx="7186061" cy="630941"/>
            <a:chOff x="0" y="164485"/>
            <a:chExt cx="7186061" cy="630941"/>
          </a:xfrm>
        </p:grpSpPr>
        <p:grpSp>
          <p:nvGrpSpPr>
            <p:cNvPr id="3" name="Group 2">
              <a:extLst>
                <a:ext uri="{FF2B5EF4-FFF2-40B4-BE49-F238E27FC236}">
                  <a16:creationId xmlns:a16="http://schemas.microsoft.com/office/drawing/2014/main" id="{FFCF2158-1578-4CE6-A503-7E46E6C953C3}"/>
                </a:ext>
              </a:extLst>
            </p:cNvPr>
            <p:cNvGrpSpPr/>
            <p:nvPr/>
          </p:nvGrpSpPr>
          <p:grpSpPr>
            <a:xfrm>
              <a:off x="0" y="164485"/>
              <a:ext cx="7186061" cy="630941"/>
              <a:chOff x="0" y="350223"/>
              <a:chExt cx="7186061" cy="630941"/>
            </a:xfrm>
          </p:grpSpPr>
          <p:sp>
            <p:nvSpPr>
              <p:cNvPr id="5" name="TextBox 4">
                <a:extLst>
                  <a:ext uri="{FF2B5EF4-FFF2-40B4-BE49-F238E27FC236}">
                    <a16:creationId xmlns:a16="http://schemas.microsoft.com/office/drawing/2014/main" id="{7AFB8573-4259-4252-958E-A04DE2683B24}"/>
                  </a:ext>
                </a:extLst>
              </p:cNvPr>
              <p:cNvSpPr txBox="1"/>
              <p:nvPr/>
            </p:nvSpPr>
            <p:spPr>
              <a:xfrm>
                <a:off x="0" y="350223"/>
                <a:ext cx="1935480" cy="523220"/>
              </a:xfrm>
              <a:prstGeom prst="rect">
                <a:avLst/>
              </a:prstGeom>
              <a:solidFill>
                <a:schemeClr val="bg2">
                  <a:lumMod val="90000"/>
                </a:schemeClr>
              </a:solidFill>
            </p:spPr>
            <p:txBody>
              <a:bodyPr wrap="square" rtlCol="0">
                <a:spAutoFit/>
              </a:bodyPr>
              <a:lstStyle/>
              <a:p>
                <a:pPr algn="r"/>
                <a:r>
                  <a:rPr lang="en-AU" sz="1400" dirty="0">
                    <a:latin typeface="Peace Sans" panose="02000505040000020004" pitchFamily="50" charset="0"/>
                  </a:rPr>
                  <a:t>THE MEDIEVAL WORLD</a:t>
                </a:r>
              </a:p>
            </p:txBody>
          </p:sp>
          <p:sp>
            <p:nvSpPr>
              <p:cNvPr id="6" name="TextBox 5">
                <a:extLst>
                  <a:ext uri="{FF2B5EF4-FFF2-40B4-BE49-F238E27FC236}">
                    <a16:creationId xmlns:a16="http://schemas.microsoft.com/office/drawing/2014/main" id="{FC7DD247-EEFB-4BE0-B64A-D5FECB0A2705}"/>
                  </a:ext>
                </a:extLst>
              </p:cNvPr>
              <p:cNvSpPr txBox="1"/>
              <p:nvPr/>
            </p:nvSpPr>
            <p:spPr>
              <a:xfrm>
                <a:off x="1935480" y="396389"/>
                <a:ext cx="5250581" cy="584775"/>
              </a:xfrm>
              <a:prstGeom prst="rect">
                <a:avLst/>
              </a:prstGeom>
              <a:noFill/>
            </p:spPr>
            <p:txBody>
              <a:bodyPr wrap="square" rtlCol="0">
                <a:spAutoFit/>
              </a:bodyPr>
              <a:lstStyle/>
              <a:p>
                <a:r>
                  <a:rPr lang="en-AU" sz="1600" dirty="0">
                    <a:latin typeface="Peace Sans" panose="02000505040000020004" pitchFamily="50" charset="0"/>
                  </a:rPr>
                  <a:t>THE BLACK </a:t>
                </a:r>
              </a:p>
              <a:p>
                <a:r>
                  <a:rPr lang="en-AU" sz="1600" dirty="0">
                    <a:latin typeface="Peace Sans" panose="02000505040000020004" pitchFamily="50" charset="0"/>
                  </a:rPr>
                  <a:t>DEATH</a:t>
                </a:r>
              </a:p>
            </p:txBody>
          </p:sp>
        </p:grpSp>
        <p:sp>
          <p:nvSpPr>
            <p:cNvPr id="4" name="TextBox 3">
              <a:extLst>
                <a:ext uri="{FF2B5EF4-FFF2-40B4-BE49-F238E27FC236}">
                  <a16:creationId xmlns:a16="http://schemas.microsoft.com/office/drawing/2014/main" id="{912D90C9-981C-47C6-B0A4-2A7A65CBC3FE}"/>
                </a:ext>
              </a:extLst>
            </p:cNvPr>
            <p:cNvSpPr txBox="1"/>
            <p:nvPr/>
          </p:nvSpPr>
          <p:spPr>
            <a:xfrm>
              <a:off x="4114802" y="210651"/>
              <a:ext cx="2530863" cy="307777"/>
            </a:xfrm>
            <a:prstGeom prst="rect">
              <a:avLst/>
            </a:prstGeom>
            <a:noFill/>
          </p:spPr>
          <p:txBody>
            <a:bodyPr wrap="square" rtlCol="0">
              <a:spAutoFit/>
            </a:bodyPr>
            <a:lstStyle/>
            <a:p>
              <a:pPr algn="r"/>
              <a:r>
                <a:rPr lang="en-AU" sz="1400" dirty="0">
                  <a:latin typeface="Peace Sans" panose="02000505040000020004" pitchFamily="50" charset="0"/>
                </a:rPr>
                <a:t>STATION ONE </a:t>
              </a:r>
            </a:p>
          </p:txBody>
        </p:sp>
      </p:grpSp>
      <p:sp>
        <p:nvSpPr>
          <p:cNvPr id="7" name="TextBox 6">
            <a:extLst>
              <a:ext uri="{FF2B5EF4-FFF2-40B4-BE49-F238E27FC236}">
                <a16:creationId xmlns:a16="http://schemas.microsoft.com/office/drawing/2014/main" id="{F8659106-F4F4-4F3D-ACA4-F435F3F5978A}"/>
              </a:ext>
            </a:extLst>
          </p:cNvPr>
          <p:cNvSpPr txBox="1"/>
          <p:nvPr/>
        </p:nvSpPr>
        <p:spPr>
          <a:xfrm>
            <a:off x="438150" y="1788349"/>
            <a:ext cx="5981700" cy="7017306"/>
          </a:xfrm>
          <a:prstGeom prst="rect">
            <a:avLst/>
          </a:prstGeom>
          <a:solidFill>
            <a:schemeClr val="bg1"/>
          </a:solidFill>
          <a:ln w="38100">
            <a:solidFill>
              <a:schemeClr val="tx1"/>
            </a:solidFill>
          </a:ln>
        </p:spPr>
        <p:txBody>
          <a:bodyPr wrap="square" rtlCol="0">
            <a:spAutoFit/>
          </a:bodyPr>
          <a:lstStyle/>
          <a:p>
            <a:pPr lvl="0"/>
            <a:r>
              <a:rPr lang="en-AU" dirty="0">
                <a:latin typeface="Peace Sans" panose="02000505040000020004" pitchFamily="50" charset="0"/>
              </a:rPr>
              <a:t>PLAGUE DOCTORS</a:t>
            </a:r>
          </a:p>
          <a:p>
            <a:pPr lvl="0"/>
            <a:r>
              <a:rPr lang="en-AU" dirty="0">
                <a:latin typeface="Century Gothic" panose="020B0502020202020204" pitchFamily="34" charset="0"/>
              </a:rPr>
              <a:t>Plague doctors were on the front line when it came to treating victims of the black death. They travelled between outbreaks and attempted to reduce the number of infected and treat those for whom it was too late. </a:t>
            </a:r>
          </a:p>
          <a:p>
            <a:pPr lvl="0"/>
            <a:endParaRPr lang="en-AU" dirty="0">
              <a:latin typeface="Century Gothic" panose="020B0502020202020204" pitchFamily="34" charset="0"/>
            </a:endParaRPr>
          </a:p>
          <a:p>
            <a:pPr lvl="0"/>
            <a:r>
              <a:rPr lang="en-AU" dirty="0">
                <a:latin typeface="Century Gothic" panose="020B0502020202020204" pitchFamily="34" charset="0"/>
              </a:rPr>
              <a:t>Whilst plague doctors were hired by towns and cities specifically for their expertise as physicians, they often did not have a great deal of training in their field. More often than not plague doctors simply quarantined plague victims and disposed of their possessions. </a:t>
            </a:r>
          </a:p>
          <a:p>
            <a:pPr lvl="0"/>
            <a:endParaRPr lang="en-AU" dirty="0">
              <a:latin typeface="Century Gothic" panose="020B0502020202020204" pitchFamily="34" charset="0"/>
            </a:endParaRPr>
          </a:p>
          <a:p>
            <a:pPr lvl="0"/>
            <a:r>
              <a:rPr lang="en-AU" dirty="0">
                <a:latin typeface="Century Gothic" panose="020B0502020202020204" pitchFamily="34" charset="0"/>
              </a:rPr>
              <a:t>Plague doctors were characterised by their unique clothing. A mask was worn that resembled that of a birds beak. The ‘beak’ was filled with a combination of items that had a fragrant or strong odour, e.g. herbs, flowers, vinegar and garlic. At the time it was commonly believed that the plague could be spread through inhaling bad smells-the combination in the mask aimed to eliminate the chance of a doctor becoming infected. In addition to the mask, plague doctors would wear a floor length coat which extended up and over their heads. </a:t>
            </a:r>
          </a:p>
        </p:txBody>
      </p:sp>
    </p:spTree>
    <p:extLst>
      <p:ext uri="{BB962C8B-B14F-4D97-AF65-F5344CB8AC3E}">
        <p14:creationId xmlns:p14="http://schemas.microsoft.com/office/powerpoint/2010/main" val="1641101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l="-50000" r="-50000"/>
          </a:stretch>
        </a:blip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7B46694-3CAB-4688-9197-E70CFF002874}"/>
              </a:ext>
            </a:extLst>
          </p:cNvPr>
          <p:cNvGrpSpPr/>
          <p:nvPr/>
        </p:nvGrpSpPr>
        <p:grpSpPr>
          <a:xfrm>
            <a:off x="0" y="183535"/>
            <a:ext cx="7186061" cy="630941"/>
            <a:chOff x="0" y="164485"/>
            <a:chExt cx="7186061" cy="630941"/>
          </a:xfrm>
        </p:grpSpPr>
        <p:grpSp>
          <p:nvGrpSpPr>
            <p:cNvPr id="3" name="Group 2">
              <a:extLst>
                <a:ext uri="{FF2B5EF4-FFF2-40B4-BE49-F238E27FC236}">
                  <a16:creationId xmlns:a16="http://schemas.microsoft.com/office/drawing/2014/main" id="{118927A8-A28E-4C41-862B-B762535B92ED}"/>
                </a:ext>
              </a:extLst>
            </p:cNvPr>
            <p:cNvGrpSpPr/>
            <p:nvPr/>
          </p:nvGrpSpPr>
          <p:grpSpPr>
            <a:xfrm>
              <a:off x="0" y="164485"/>
              <a:ext cx="7186061" cy="630941"/>
              <a:chOff x="0" y="350223"/>
              <a:chExt cx="7186061" cy="630941"/>
            </a:xfrm>
          </p:grpSpPr>
          <p:sp>
            <p:nvSpPr>
              <p:cNvPr id="5" name="TextBox 4">
                <a:extLst>
                  <a:ext uri="{FF2B5EF4-FFF2-40B4-BE49-F238E27FC236}">
                    <a16:creationId xmlns:a16="http://schemas.microsoft.com/office/drawing/2014/main" id="{505AECA4-AA84-4838-8551-6FD57F904ECE}"/>
                  </a:ext>
                </a:extLst>
              </p:cNvPr>
              <p:cNvSpPr txBox="1"/>
              <p:nvPr/>
            </p:nvSpPr>
            <p:spPr>
              <a:xfrm>
                <a:off x="0" y="350223"/>
                <a:ext cx="1935480" cy="523220"/>
              </a:xfrm>
              <a:prstGeom prst="rect">
                <a:avLst/>
              </a:prstGeom>
              <a:solidFill>
                <a:schemeClr val="bg2">
                  <a:lumMod val="90000"/>
                </a:schemeClr>
              </a:solidFill>
            </p:spPr>
            <p:txBody>
              <a:bodyPr wrap="square" rtlCol="0">
                <a:spAutoFit/>
              </a:bodyPr>
              <a:lstStyle/>
              <a:p>
                <a:pPr algn="r"/>
                <a:r>
                  <a:rPr lang="en-AU" sz="1400" dirty="0">
                    <a:latin typeface="Peace Sans" panose="02000505040000020004" pitchFamily="50" charset="0"/>
                  </a:rPr>
                  <a:t>THE MEDIEVAL WORLD</a:t>
                </a:r>
              </a:p>
            </p:txBody>
          </p:sp>
          <p:sp>
            <p:nvSpPr>
              <p:cNvPr id="6" name="TextBox 5">
                <a:extLst>
                  <a:ext uri="{FF2B5EF4-FFF2-40B4-BE49-F238E27FC236}">
                    <a16:creationId xmlns:a16="http://schemas.microsoft.com/office/drawing/2014/main" id="{8208B8E1-BC8C-4ADE-8F3D-F7B04B1D0498}"/>
                  </a:ext>
                </a:extLst>
              </p:cNvPr>
              <p:cNvSpPr txBox="1"/>
              <p:nvPr/>
            </p:nvSpPr>
            <p:spPr>
              <a:xfrm>
                <a:off x="1935480" y="396389"/>
                <a:ext cx="5250581" cy="584775"/>
              </a:xfrm>
              <a:prstGeom prst="rect">
                <a:avLst/>
              </a:prstGeom>
              <a:noFill/>
            </p:spPr>
            <p:txBody>
              <a:bodyPr wrap="square" rtlCol="0">
                <a:spAutoFit/>
              </a:bodyPr>
              <a:lstStyle/>
              <a:p>
                <a:r>
                  <a:rPr lang="en-AU" sz="1600" dirty="0">
                    <a:latin typeface="Peace Sans" panose="02000505040000020004" pitchFamily="50" charset="0"/>
                  </a:rPr>
                  <a:t>THE BLACK </a:t>
                </a:r>
              </a:p>
              <a:p>
                <a:r>
                  <a:rPr lang="en-AU" sz="1600" dirty="0">
                    <a:latin typeface="Peace Sans" panose="02000505040000020004" pitchFamily="50" charset="0"/>
                  </a:rPr>
                  <a:t>DEATH</a:t>
                </a:r>
              </a:p>
            </p:txBody>
          </p:sp>
        </p:grpSp>
        <p:sp>
          <p:nvSpPr>
            <p:cNvPr id="4" name="TextBox 3">
              <a:extLst>
                <a:ext uri="{FF2B5EF4-FFF2-40B4-BE49-F238E27FC236}">
                  <a16:creationId xmlns:a16="http://schemas.microsoft.com/office/drawing/2014/main" id="{5FCBB174-B795-48ED-86F5-7EC52D5C85D0}"/>
                </a:ext>
              </a:extLst>
            </p:cNvPr>
            <p:cNvSpPr txBox="1"/>
            <p:nvPr/>
          </p:nvSpPr>
          <p:spPr>
            <a:xfrm>
              <a:off x="4114802" y="210651"/>
              <a:ext cx="2530863" cy="307777"/>
            </a:xfrm>
            <a:prstGeom prst="rect">
              <a:avLst/>
            </a:prstGeom>
            <a:noFill/>
          </p:spPr>
          <p:txBody>
            <a:bodyPr wrap="square" rtlCol="0">
              <a:spAutoFit/>
            </a:bodyPr>
            <a:lstStyle/>
            <a:p>
              <a:pPr algn="r"/>
              <a:r>
                <a:rPr lang="en-AU" sz="1400" dirty="0">
                  <a:latin typeface="Peace Sans" panose="02000505040000020004" pitchFamily="50" charset="0"/>
                </a:rPr>
                <a:t>STATION TWO </a:t>
              </a:r>
            </a:p>
          </p:txBody>
        </p:sp>
      </p:grpSp>
      <p:sp>
        <p:nvSpPr>
          <p:cNvPr id="7" name="TextBox 6">
            <a:extLst>
              <a:ext uri="{FF2B5EF4-FFF2-40B4-BE49-F238E27FC236}">
                <a16:creationId xmlns:a16="http://schemas.microsoft.com/office/drawing/2014/main" id="{B0EF86C9-2447-4743-8215-C2375FE85B6B}"/>
              </a:ext>
            </a:extLst>
          </p:cNvPr>
          <p:cNvSpPr txBox="1"/>
          <p:nvPr/>
        </p:nvSpPr>
        <p:spPr>
          <a:xfrm>
            <a:off x="428625" y="1297514"/>
            <a:ext cx="6000750" cy="8329434"/>
          </a:xfrm>
          <a:prstGeom prst="rect">
            <a:avLst/>
          </a:prstGeom>
          <a:solidFill>
            <a:schemeClr val="bg1"/>
          </a:solidFill>
          <a:ln w="38100">
            <a:solidFill>
              <a:schemeClr val="tx1"/>
            </a:solidFill>
          </a:ln>
        </p:spPr>
        <p:txBody>
          <a:bodyPr wrap="square" rtlCol="0">
            <a:spAutoFit/>
          </a:bodyPr>
          <a:lstStyle/>
          <a:p>
            <a:pPr lvl="0"/>
            <a:r>
              <a:rPr lang="en-AU" dirty="0">
                <a:latin typeface="Peace Sans" panose="02000505040000020004" pitchFamily="50" charset="0"/>
              </a:rPr>
              <a:t>THE SPREAD OF THE BLACK DEATH</a:t>
            </a:r>
          </a:p>
          <a:p>
            <a:r>
              <a:rPr lang="en-AU" dirty="0">
                <a:latin typeface="Century Gothic" panose="020B0502020202020204" pitchFamily="34" charset="0"/>
              </a:rPr>
              <a:t>The Black Death infection was carried by fleas, which lived on and subsequently infected rats. When the rats died, the infected fleas would leave the rat and move on to a new host, thus increasing the potential for infection. Rats were commonplace in homes, ships and within many aspects of medieval life, meaning that those that came into contact with rats were infected soon after. </a:t>
            </a:r>
          </a:p>
          <a:p>
            <a:pPr lvl="0"/>
            <a:endParaRPr lang="en-AU" dirty="0">
              <a:latin typeface="Century Gothic" panose="020B0502020202020204" pitchFamily="34" charset="0"/>
            </a:endParaRPr>
          </a:p>
          <a:p>
            <a:pPr lvl="0"/>
            <a:r>
              <a:rPr lang="en-AU" dirty="0">
                <a:latin typeface="Century Gothic" panose="020B0502020202020204" pitchFamily="34" charset="0"/>
              </a:rPr>
              <a:t>Historians generally agree that China was where the first outbreak of the Black Death occurred. Following this outbreak it has been suggested that the plague moved towards Europe and the Mediterranean via traders using the Silk Road (a series of roads and trading routes between Asia and Europe). Conflicts on the border of Europe and Asia led to the rapid spread of the plague, with invading armies bringing the plague to cities. It was at this point the rate of infection spread rapidly through cities and to others parts of the continent through movement of people on road and ship. Beyond Europe, the plague also spread to northern Africa and the Middle East.</a:t>
            </a:r>
          </a:p>
          <a:p>
            <a:pPr lvl="0"/>
            <a:endParaRPr lang="en-AU" dirty="0">
              <a:latin typeface="Century Gothic" panose="020B0502020202020204" pitchFamily="34" charset="0"/>
            </a:endParaRPr>
          </a:p>
          <a:p>
            <a:pPr lvl="0"/>
            <a:r>
              <a:rPr lang="en-AU" dirty="0">
                <a:latin typeface="Century Gothic" panose="020B0502020202020204" pitchFamily="34" charset="0"/>
              </a:rPr>
              <a:t>Whilst the plague has swept through Europe and Asia multiple times throughout history, the worst incidence of the plague occurred between 1330-1351 resulting is the loss of around 100 million people. </a:t>
            </a:r>
          </a:p>
        </p:txBody>
      </p:sp>
    </p:spTree>
    <p:extLst>
      <p:ext uri="{BB962C8B-B14F-4D97-AF65-F5344CB8AC3E}">
        <p14:creationId xmlns:p14="http://schemas.microsoft.com/office/powerpoint/2010/main" val="2423410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5372018-71E6-48CC-B982-F31C952E4E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336963" y="2993571"/>
            <a:ext cx="9426039" cy="3918857"/>
          </a:xfrm>
          <a:prstGeom prst="rect">
            <a:avLst/>
          </a:prstGeom>
          <a:ln w="38100">
            <a:solidFill>
              <a:schemeClr val="tx1"/>
            </a:solidFill>
          </a:ln>
        </p:spPr>
      </p:pic>
      <p:grpSp>
        <p:nvGrpSpPr>
          <p:cNvPr id="8" name="Group 7">
            <a:extLst>
              <a:ext uri="{FF2B5EF4-FFF2-40B4-BE49-F238E27FC236}">
                <a16:creationId xmlns:a16="http://schemas.microsoft.com/office/drawing/2014/main" id="{A737F529-B4B1-4BFD-82E8-ECB134C08AE5}"/>
              </a:ext>
            </a:extLst>
          </p:cNvPr>
          <p:cNvGrpSpPr/>
          <p:nvPr/>
        </p:nvGrpSpPr>
        <p:grpSpPr>
          <a:xfrm rot="16200000">
            <a:off x="-4342058" y="4208607"/>
            <a:ext cx="10123222" cy="791602"/>
            <a:chOff x="0" y="210651"/>
            <a:chExt cx="7186061" cy="584775"/>
          </a:xfrm>
        </p:grpSpPr>
        <p:grpSp>
          <p:nvGrpSpPr>
            <p:cNvPr id="9" name="Group 8">
              <a:extLst>
                <a:ext uri="{FF2B5EF4-FFF2-40B4-BE49-F238E27FC236}">
                  <a16:creationId xmlns:a16="http://schemas.microsoft.com/office/drawing/2014/main" id="{EAF89A5F-E764-46AC-9511-D1297938B215}"/>
                </a:ext>
              </a:extLst>
            </p:cNvPr>
            <p:cNvGrpSpPr/>
            <p:nvPr/>
          </p:nvGrpSpPr>
          <p:grpSpPr>
            <a:xfrm>
              <a:off x="0" y="210651"/>
              <a:ext cx="7186061" cy="584775"/>
              <a:chOff x="0" y="396389"/>
              <a:chExt cx="7186061" cy="584775"/>
            </a:xfrm>
          </p:grpSpPr>
          <p:sp>
            <p:nvSpPr>
              <p:cNvPr id="11" name="TextBox 10">
                <a:extLst>
                  <a:ext uri="{FF2B5EF4-FFF2-40B4-BE49-F238E27FC236}">
                    <a16:creationId xmlns:a16="http://schemas.microsoft.com/office/drawing/2014/main" id="{141539A2-A03A-481C-995B-DFB0824AFE7E}"/>
                  </a:ext>
                </a:extLst>
              </p:cNvPr>
              <p:cNvSpPr txBox="1"/>
              <p:nvPr/>
            </p:nvSpPr>
            <p:spPr>
              <a:xfrm>
                <a:off x="0" y="490144"/>
                <a:ext cx="1935480" cy="227362"/>
              </a:xfrm>
              <a:prstGeom prst="rect">
                <a:avLst/>
              </a:prstGeom>
              <a:solidFill>
                <a:schemeClr val="bg2">
                  <a:lumMod val="90000"/>
                </a:schemeClr>
              </a:solidFill>
            </p:spPr>
            <p:txBody>
              <a:bodyPr wrap="square" rtlCol="0">
                <a:spAutoFit/>
              </a:bodyPr>
              <a:lstStyle/>
              <a:p>
                <a:pPr algn="r"/>
                <a:r>
                  <a:rPr lang="en-AU" sz="1400" dirty="0">
                    <a:latin typeface="Peace Sans" panose="02000505040000020004" pitchFamily="50" charset="0"/>
                  </a:rPr>
                  <a:t>THE MEDIEVAL WORLD</a:t>
                </a:r>
              </a:p>
            </p:txBody>
          </p:sp>
          <p:sp>
            <p:nvSpPr>
              <p:cNvPr id="12" name="TextBox 11">
                <a:extLst>
                  <a:ext uri="{FF2B5EF4-FFF2-40B4-BE49-F238E27FC236}">
                    <a16:creationId xmlns:a16="http://schemas.microsoft.com/office/drawing/2014/main" id="{09B60C68-BBD1-4BDA-9A61-F36F8FA6DADB}"/>
                  </a:ext>
                </a:extLst>
              </p:cNvPr>
              <p:cNvSpPr txBox="1"/>
              <p:nvPr/>
            </p:nvSpPr>
            <p:spPr>
              <a:xfrm>
                <a:off x="1935480" y="396389"/>
                <a:ext cx="5250581" cy="584775"/>
              </a:xfrm>
              <a:prstGeom prst="rect">
                <a:avLst/>
              </a:prstGeom>
              <a:noFill/>
            </p:spPr>
            <p:txBody>
              <a:bodyPr wrap="square" rtlCol="0">
                <a:spAutoFit/>
              </a:bodyPr>
              <a:lstStyle/>
              <a:p>
                <a:r>
                  <a:rPr lang="en-AU" sz="1600" dirty="0">
                    <a:latin typeface="Peace Sans" panose="02000505040000020004" pitchFamily="50" charset="0"/>
                  </a:rPr>
                  <a:t>THE BLACK </a:t>
                </a:r>
              </a:p>
              <a:p>
                <a:r>
                  <a:rPr lang="en-AU" sz="1600" dirty="0">
                    <a:latin typeface="Peace Sans" panose="02000505040000020004" pitchFamily="50" charset="0"/>
                  </a:rPr>
                  <a:t>DEATH</a:t>
                </a:r>
              </a:p>
            </p:txBody>
          </p:sp>
        </p:grpSp>
        <p:sp>
          <p:nvSpPr>
            <p:cNvPr id="10" name="TextBox 9">
              <a:extLst>
                <a:ext uri="{FF2B5EF4-FFF2-40B4-BE49-F238E27FC236}">
                  <a16:creationId xmlns:a16="http://schemas.microsoft.com/office/drawing/2014/main" id="{F7A0F38C-A609-4EE1-BEB3-DC952C646670}"/>
                </a:ext>
              </a:extLst>
            </p:cNvPr>
            <p:cNvSpPr txBox="1"/>
            <p:nvPr/>
          </p:nvSpPr>
          <p:spPr>
            <a:xfrm>
              <a:off x="4114802" y="250858"/>
              <a:ext cx="2530863" cy="227362"/>
            </a:xfrm>
            <a:prstGeom prst="rect">
              <a:avLst/>
            </a:prstGeom>
            <a:noFill/>
          </p:spPr>
          <p:txBody>
            <a:bodyPr wrap="square" rtlCol="0">
              <a:spAutoFit/>
            </a:bodyPr>
            <a:lstStyle/>
            <a:p>
              <a:pPr algn="r"/>
              <a:r>
                <a:rPr lang="en-AU" sz="1400" dirty="0">
                  <a:latin typeface="Peace Sans" panose="02000505040000020004" pitchFamily="50" charset="0"/>
                </a:rPr>
                <a:t>STATION TWO</a:t>
              </a:r>
            </a:p>
          </p:txBody>
        </p:sp>
      </p:grpSp>
    </p:spTree>
    <p:extLst>
      <p:ext uri="{BB962C8B-B14F-4D97-AF65-F5344CB8AC3E}">
        <p14:creationId xmlns:p14="http://schemas.microsoft.com/office/powerpoint/2010/main" val="1555194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l="-47000" r="-47000"/>
          </a:stretch>
        </a:blip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0CC38ED-F440-4E24-8312-CFF751642F98}"/>
              </a:ext>
            </a:extLst>
          </p:cNvPr>
          <p:cNvGrpSpPr/>
          <p:nvPr/>
        </p:nvGrpSpPr>
        <p:grpSpPr>
          <a:xfrm>
            <a:off x="0" y="183535"/>
            <a:ext cx="7186061" cy="630941"/>
            <a:chOff x="0" y="164485"/>
            <a:chExt cx="7186061" cy="630941"/>
          </a:xfrm>
        </p:grpSpPr>
        <p:grpSp>
          <p:nvGrpSpPr>
            <p:cNvPr id="3" name="Group 2">
              <a:extLst>
                <a:ext uri="{FF2B5EF4-FFF2-40B4-BE49-F238E27FC236}">
                  <a16:creationId xmlns:a16="http://schemas.microsoft.com/office/drawing/2014/main" id="{8AB51A16-184A-4D97-BF1E-F0C86BF4EBE8}"/>
                </a:ext>
              </a:extLst>
            </p:cNvPr>
            <p:cNvGrpSpPr/>
            <p:nvPr/>
          </p:nvGrpSpPr>
          <p:grpSpPr>
            <a:xfrm>
              <a:off x="0" y="164485"/>
              <a:ext cx="7186061" cy="630941"/>
              <a:chOff x="0" y="350223"/>
              <a:chExt cx="7186061" cy="630941"/>
            </a:xfrm>
          </p:grpSpPr>
          <p:sp>
            <p:nvSpPr>
              <p:cNvPr id="5" name="TextBox 4">
                <a:extLst>
                  <a:ext uri="{FF2B5EF4-FFF2-40B4-BE49-F238E27FC236}">
                    <a16:creationId xmlns:a16="http://schemas.microsoft.com/office/drawing/2014/main" id="{14861301-E9F0-4825-B90D-7ADD734810E7}"/>
                  </a:ext>
                </a:extLst>
              </p:cNvPr>
              <p:cNvSpPr txBox="1"/>
              <p:nvPr/>
            </p:nvSpPr>
            <p:spPr>
              <a:xfrm>
                <a:off x="0" y="350223"/>
                <a:ext cx="1935480" cy="523220"/>
              </a:xfrm>
              <a:prstGeom prst="rect">
                <a:avLst/>
              </a:prstGeom>
              <a:solidFill>
                <a:schemeClr val="bg2">
                  <a:lumMod val="90000"/>
                </a:schemeClr>
              </a:solidFill>
            </p:spPr>
            <p:txBody>
              <a:bodyPr wrap="square" rtlCol="0">
                <a:spAutoFit/>
              </a:bodyPr>
              <a:lstStyle/>
              <a:p>
                <a:pPr algn="r"/>
                <a:r>
                  <a:rPr lang="en-AU" sz="1400" dirty="0">
                    <a:latin typeface="Peace Sans" panose="02000505040000020004" pitchFamily="50" charset="0"/>
                  </a:rPr>
                  <a:t>THE MEDIEVAL WORLD</a:t>
                </a:r>
              </a:p>
            </p:txBody>
          </p:sp>
          <p:sp>
            <p:nvSpPr>
              <p:cNvPr id="6" name="TextBox 5">
                <a:extLst>
                  <a:ext uri="{FF2B5EF4-FFF2-40B4-BE49-F238E27FC236}">
                    <a16:creationId xmlns:a16="http://schemas.microsoft.com/office/drawing/2014/main" id="{BB676DE1-44D1-4D62-A1B6-3FCB6AAC717B}"/>
                  </a:ext>
                </a:extLst>
              </p:cNvPr>
              <p:cNvSpPr txBox="1"/>
              <p:nvPr/>
            </p:nvSpPr>
            <p:spPr>
              <a:xfrm>
                <a:off x="1935480" y="396389"/>
                <a:ext cx="5250581" cy="584775"/>
              </a:xfrm>
              <a:prstGeom prst="rect">
                <a:avLst/>
              </a:prstGeom>
              <a:noFill/>
            </p:spPr>
            <p:txBody>
              <a:bodyPr wrap="square" rtlCol="0">
                <a:spAutoFit/>
              </a:bodyPr>
              <a:lstStyle/>
              <a:p>
                <a:r>
                  <a:rPr lang="en-AU" sz="1600" dirty="0">
                    <a:latin typeface="Peace Sans" panose="02000505040000020004" pitchFamily="50" charset="0"/>
                  </a:rPr>
                  <a:t>THE BLACK </a:t>
                </a:r>
              </a:p>
              <a:p>
                <a:r>
                  <a:rPr lang="en-AU" sz="1600" dirty="0">
                    <a:latin typeface="Peace Sans" panose="02000505040000020004" pitchFamily="50" charset="0"/>
                  </a:rPr>
                  <a:t>DEATH</a:t>
                </a:r>
              </a:p>
            </p:txBody>
          </p:sp>
        </p:grpSp>
        <p:sp>
          <p:nvSpPr>
            <p:cNvPr id="4" name="TextBox 3">
              <a:extLst>
                <a:ext uri="{FF2B5EF4-FFF2-40B4-BE49-F238E27FC236}">
                  <a16:creationId xmlns:a16="http://schemas.microsoft.com/office/drawing/2014/main" id="{F8C21163-D5EE-4C4C-B9C4-85FA62C0C37F}"/>
                </a:ext>
              </a:extLst>
            </p:cNvPr>
            <p:cNvSpPr txBox="1"/>
            <p:nvPr/>
          </p:nvSpPr>
          <p:spPr>
            <a:xfrm>
              <a:off x="4114802" y="210651"/>
              <a:ext cx="2530863" cy="307777"/>
            </a:xfrm>
            <a:prstGeom prst="rect">
              <a:avLst/>
            </a:prstGeom>
            <a:noFill/>
          </p:spPr>
          <p:txBody>
            <a:bodyPr wrap="square" rtlCol="0">
              <a:spAutoFit/>
            </a:bodyPr>
            <a:lstStyle/>
            <a:p>
              <a:pPr algn="r"/>
              <a:r>
                <a:rPr lang="en-AU" sz="1400" dirty="0">
                  <a:latin typeface="Peace Sans" panose="02000505040000020004" pitchFamily="50" charset="0"/>
                </a:rPr>
                <a:t>STATION THREE </a:t>
              </a:r>
            </a:p>
          </p:txBody>
        </p:sp>
      </p:grpSp>
      <p:sp>
        <p:nvSpPr>
          <p:cNvPr id="7" name="TextBox 6">
            <a:extLst>
              <a:ext uri="{FF2B5EF4-FFF2-40B4-BE49-F238E27FC236}">
                <a16:creationId xmlns:a16="http://schemas.microsoft.com/office/drawing/2014/main" id="{ED465EB0-3050-4892-8EB9-2CB0F2F08791}"/>
              </a:ext>
            </a:extLst>
          </p:cNvPr>
          <p:cNvSpPr txBox="1"/>
          <p:nvPr/>
        </p:nvSpPr>
        <p:spPr>
          <a:xfrm>
            <a:off x="428625" y="1411814"/>
            <a:ext cx="6000750" cy="7571303"/>
          </a:xfrm>
          <a:prstGeom prst="rect">
            <a:avLst/>
          </a:prstGeom>
          <a:solidFill>
            <a:schemeClr val="bg1"/>
          </a:solidFill>
          <a:ln w="38100">
            <a:solidFill>
              <a:schemeClr val="tx1"/>
            </a:solidFill>
          </a:ln>
        </p:spPr>
        <p:txBody>
          <a:bodyPr wrap="square" rtlCol="0">
            <a:spAutoFit/>
          </a:bodyPr>
          <a:lstStyle/>
          <a:p>
            <a:pPr lvl="0"/>
            <a:r>
              <a:rPr lang="en-AU" dirty="0">
                <a:latin typeface="Peace Sans" panose="02000505040000020004" pitchFamily="50" charset="0"/>
              </a:rPr>
              <a:t>SYMPTOMS OF THE BLACK DEATH</a:t>
            </a:r>
          </a:p>
          <a:p>
            <a:endParaRPr lang="en-AU" dirty="0">
              <a:latin typeface="Century Gothic" panose="020B0502020202020204" pitchFamily="34" charset="0"/>
            </a:endParaRPr>
          </a:p>
          <a:p>
            <a:r>
              <a:rPr lang="en-AU" dirty="0">
                <a:latin typeface="Peace Sans" panose="02000505040000020004" pitchFamily="50" charset="0"/>
              </a:rPr>
              <a:t>BUBOES</a:t>
            </a:r>
          </a:p>
          <a:p>
            <a:r>
              <a:rPr lang="en-AU" dirty="0">
                <a:latin typeface="Century Gothic" panose="020B0502020202020204" pitchFamily="34" charset="0"/>
              </a:rPr>
              <a:t>The term buboes refers to large swollen lumps that would appear on the body of an infected person. These lumps tended to cluster around the neck, groin and armpits before spreading further across the body. Buboes would progress in colour from red to purple to black and be intensely painful, eventually oozing pus. The black colour of the buboes is linked to the origin of the term ‘the black death’. </a:t>
            </a:r>
          </a:p>
          <a:p>
            <a:endParaRPr lang="en-AU" dirty="0">
              <a:latin typeface="Century Gothic" panose="020B0502020202020204" pitchFamily="34" charset="0"/>
            </a:endParaRPr>
          </a:p>
          <a:p>
            <a:r>
              <a:rPr lang="en-AU" dirty="0">
                <a:latin typeface="Peace Sans" panose="02000505040000020004" pitchFamily="50" charset="0"/>
              </a:rPr>
              <a:t>OTHER SYMPTOMS</a:t>
            </a:r>
          </a:p>
          <a:p>
            <a:r>
              <a:rPr lang="en-AU" dirty="0">
                <a:latin typeface="Century Gothic" panose="020B0502020202020204" pitchFamily="34" charset="0"/>
              </a:rPr>
              <a:t>In addition to the buboes plague victims would also suffer from headaches, fever, chills, vomiting, delirium, diarrhoea pain and loss of speech and motor control. </a:t>
            </a:r>
          </a:p>
          <a:p>
            <a:endParaRPr lang="en-AU" dirty="0">
              <a:latin typeface="Century Gothic" panose="020B0502020202020204" pitchFamily="34" charset="0"/>
            </a:endParaRPr>
          </a:p>
          <a:p>
            <a:r>
              <a:rPr lang="en-AU" dirty="0">
                <a:latin typeface="Peace Sans" panose="02000505040000020004" pitchFamily="50" charset="0"/>
              </a:rPr>
              <a:t>SURVIVAL RATES </a:t>
            </a:r>
          </a:p>
          <a:p>
            <a:r>
              <a:rPr lang="en-AU" dirty="0">
                <a:latin typeface="Century Gothic" panose="020B0502020202020204" pitchFamily="34" charset="0"/>
              </a:rPr>
              <a:t>Survival rates of the black death were low, with an estimated rate of survival of only 25-50%. Those who did not survive generally died within three-seven days of noticing symptoms. In many cases whole villages and communities were wiped out from the plague, with buildings, farms and livestock being left abandoned as a result. </a:t>
            </a:r>
          </a:p>
        </p:txBody>
      </p:sp>
    </p:spTree>
    <p:extLst>
      <p:ext uri="{BB962C8B-B14F-4D97-AF65-F5344CB8AC3E}">
        <p14:creationId xmlns:p14="http://schemas.microsoft.com/office/powerpoint/2010/main" val="1235921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342B5E7-7C3C-4D6E-B933-1AD3E9B363A3}"/>
              </a:ext>
            </a:extLst>
          </p:cNvPr>
          <p:cNvGrpSpPr/>
          <p:nvPr/>
        </p:nvGrpSpPr>
        <p:grpSpPr>
          <a:xfrm>
            <a:off x="0" y="183535"/>
            <a:ext cx="7186061" cy="630941"/>
            <a:chOff x="0" y="164485"/>
            <a:chExt cx="7186061" cy="630941"/>
          </a:xfrm>
        </p:grpSpPr>
        <p:grpSp>
          <p:nvGrpSpPr>
            <p:cNvPr id="3" name="Group 2">
              <a:extLst>
                <a:ext uri="{FF2B5EF4-FFF2-40B4-BE49-F238E27FC236}">
                  <a16:creationId xmlns:a16="http://schemas.microsoft.com/office/drawing/2014/main" id="{FD0AA250-85CC-4761-BB08-439C01BFB9C0}"/>
                </a:ext>
              </a:extLst>
            </p:cNvPr>
            <p:cNvGrpSpPr/>
            <p:nvPr/>
          </p:nvGrpSpPr>
          <p:grpSpPr>
            <a:xfrm>
              <a:off x="0" y="164485"/>
              <a:ext cx="7186061" cy="630941"/>
              <a:chOff x="0" y="350223"/>
              <a:chExt cx="7186061" cy="630941"/>
            </a:xfrm>
          </p:grpSpPr>
          <p:sp>
            <p:nvSpPr>
              <p:cNvPr id="5" name="TextBox 4">
                <a:extLst>
                  <a:ext uri="{FF2B5EF4-FFF2-40B4-BE49-F238E27FC236}">
                    <a16:creationId xmlns:a16="http://schemas.microsoft.com/office/drawing/2014/main" id="{996262D0-EBAD-4BEE-B5A5-246641C2CFD8}"/>
                  </a:ext>
                </a:extLst>
              </p:cNvPr>
              <p:cNvSpPr txBox="1"/>
              <p:nvPr/>
            </p:nvSpPr>
            <p:spPr>
              <a:xfrm>
                <a:off x="0" y="350223"/>
                <a:ext cx="1935480" cy="523220"/>
              </a:xfrm>
              <a:prstGeom prst="rect">
                <a:avLst/>
              </a:prstGeom>
              <a:solidFill>
                <a:schemeClr val="bg2">
                  <a:lumMod val="90000"/>
                </a:schemeClr>
              </a:solidFill>
            </p:spPr>
            <p:txBody>
              <a:bodyPr wrap="square" rtlCol="0">
                <a:spAutoFit/>
              </a:bodyPr>
              <a:lstStyle/>
              <a:p>
                <a:pPr algn="r"/>
                <a:r>
                  <a:rPr lang="en-AU" sz="1400" dirty="0">
                    <a:latin typeface="Peace Sans" panose="02000505040000020004" pitchFamily="50" charset="0"/>
                  </a:rPr>
                  <a:t>THE MEDIEVAL WORLD</a:t>
                </a:r>
              </a:p>
            </p:txBody>
          </p:sp>
          <p:sp>
            <p:nvSpPr>
              <p:cNvPr id="6" name="TextBox 5">
                <a:extLst>
                  <a:ext uri="{FF2B5EF4-FFF2-40B4-BE49-F238E27FC236}">
                    <a16:creationId xmlns:a16="http://schemas.microsoft.com/office/drawing/2014/main" id="{4D36A1C8-179B-4A8F-B40F-808A5A403415}"/>
                  </a:ext>
                </a:extLst>
              </p:cNvPr>
              <p:cNvSpPr txBox="1"/>
              <p:nvPr/>
            </p:nvSpPr>
            <p:spPr>
              <a:xfrm>
                <a:off x="1935480" y="396389"/>
                <a:ext cx="5250581" cy="584775"/>
              </a:xfrm>
              <a:prstGeom prst="rect">
                <a:avLst/>
              </a:prstGeom>
              <a:noFill/>
            </p:spPr>
            <p:txBody>
              <a:bodyPr wrap="square" rtlCol="0">
                <a:spAutoFit/>
              </a:bodyPr>
              <a:lstStyle/>
              <a:p>
                <a:r>
                  <a:rPr lang="en-AU" sz="1600" dirty="0">
                    <a:latin typeface="Peace Sans" panose="02000505040000020004" pitchFamily="50" charset="0"/>
                  </a:rPr>
                  <a:t>THE BLACK </a:t>
                </a:r>
              </a:p>
              <a:p>
                <a:r>
                  <a:rPr lang="en-AU" sz="1600" dirty="0">
                    <a:latin typeface="Peace Sans" panose="02000505040000020004" pitchFamily="50" charset="0"/>
                  </a:rPr>
                  <a:t>DEATH</a:t>
                </a:r>
              </a:p>
            </p:txBody>
          </p:sp>
        </p:grpSp>
        <p:sp>
          <p:nvSpPr>
            <p:cNvPr id="4" name="TextBox 3">
              <a:extLst>
                <a:ext uri="{FF2B5EF4-FFF2-40B4-BE49-F238E27FC236}">
                  <a16:creationId xmlns:a16="http://schemas.microsoft.com/office/drawing/2014/main" id="{FC495466-E2A8-4B98-B7AE-FF60588E4400}"/>
                </a:ext>
              </a:extLst>
            </p:cNvPr>
            <p:cNvSpPr txBox="1"/>
            <p:nvPr/>
          </p:nvSpPr>
          <p:spPr>
            <a:xfrm>
              <a:off x="4114802" y="210651"/>
              <a:ext cx="2530863" cy="307777"/>
            </a:xfrm>
            <a:prstGeom prst="rect">
              <a:avLst/>
            </a:prstGeom>
            <a:noFill/>
          </p:spPr>
          <p:txBody>
            <a:bodyPr wrap="square" rtlCol="0">
              <a:spAutoFit/>
            </a:bodyPr>
            <a:lstStyle/>
            <a:p>
              <a:pPr algn="r"/>
              <a:r>
                <a:rPr lang="en-AU" sz="1400" dirty="0">
                  <a:latin typeface="Peace Sans" panose="02000505040000020004" pitchFamily="50" charset="0"/>
                </a:rPr>
                <a:t>STATION THREE </a:t>
              </a:r>
            </a:p>
          </p:txBody>
        </p:sp>
      </p:grpSp>
      <p:pic>
        <p:nvPicPr>
          <p:cNvPr id="8" name="Picture 7">
            <a:extLst>
              <a:ext uri="{FF2B5EF4-FFF2-40B4-BE49-F238E27FC236}">
                <a16:creationId xmlns:a16="http://schemas.microsoft.com/office/drawing/2014/main" id="{9B0CC677-B65E-48D1-BF9C-2FA266766B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0925" y="1262742"/>
            <a:ext cx="4076150" cy="8152299"/>
          </a:xfrm>
          <a:prstGeom prst="rect">
            <a:avLst/>
          </a:prstGeom>
        </p:spPr>
      </p:pic>
    </p:spTree>
    <p:extLst>
      <p:ext uri="{BB962C8B-B14F-4D97-AF65-F5344CB8AC3E}">
        <p14:creationId xmlns:p14="http://schemas.microsoft.com/office/powerpoint/2010/main" val="3393567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8000"/>
            <a:lum/>
          </a:blip>
          <a:srcRect/>
          <a:stretch>
            <a:fillRect t="-2000" b="-2000"/>
          </a:stretch>
        </a:blip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900BE79-676C-46B8-A69E-EE81E0607002}"/>
              </a:ext>
            </a:extLst>
          </p:cNvPr>
          <p:cNvGrpSpPr/>
          <p:nvPr/>
        </p:nvGrpSpPr>
        <p:grpSpPr>
          <a:xfrm>
            <a:off x="0" y="183535"/>
            <a:ext cx="7186061" cy="630941"/>
            <a:chOff x="0" y="164485"/>
            <a:chExt cx="7186061" cy="630941"/>
          </a:xfrm>
        </p:grpSpPr>
        <p:grpSp>
          <p:nvGrpSpPr>
            <p:cNvPr id="3" name="Group 2">
              <a:extLst>
                <a:ext uri="{FF2B5EF4-FFF2-40B4-BE49-F238E27FC236}">
                  <a16:creationId xmlns:a16="http://schemas.microsoft.com/office/drawing/2014/main" id="{8EF89F42-53DD-4C0B-8573-25958E6C7899}"/>
                </a:ext>
              </a:extLst>
            </p:cNvPr>
            <p:cNvGrpSpPr/>
            <p:nvPr/>
          </p:nvGrpSpPr>
          <p:grpSpPr>
            <a:xfrm>
              <a:off x="0" y="164485"/>
              <a:ext cx="7186061" cy="630941"/>
              <a:chOff x="0" y="350223"/>
              <a:chExt cx="7186061" cy="630941"/>
            </a:xfrm>
          </p:grpSpPr>
          <p:sp>
            <p:nvSpPr>
              <p:cNvPr id="5" name="TextBox 4">
                <a:extLst>
                  <a:ext uri="{FF2B5EF4-FFF2-40B4-BE49-F238E27FC236}">
                    <a16:creationId xmlns:a16="http://schemas.microsoft.com/office/drawing/2014/main" id="{A62A9BE5-00A0-4367-9CBB-D8F258127BF8}"/>
                  </a:ext>
                </a:extLst>
              </p:cNvPr>
              <p:cNvSpPr txBox="1"/>
              <p:nvPr/>
            </p:nvSpPr>
            <p:spPr>
              <a:xfrm>
                <a:off x="0" y="350223"/>
                <a:ext cx="1935480" cy="523220"/>
              </a:xfrm>
              <a:prstGeom prst="rect">
                <a:avLst/>
              </a:prstGeom>
              <a:solidFill>
                <a:schemeClr val="bg2">
                  <a:lumMod val="90000"/>
                </a:schemeClr>
              </a:solidFill>
            </p:spPr>
            <p:txBody>
              <a:bodyPr wrap="square" rtlCol="0">
                <a:spAutoFit/>
              </a:bodyPr>
              <a:lstStyle/>
              <a:p>
                <a:pPr algn="r"/>
                <a:r>
                  <a:rPr lang="en-AU" sz="1400" dirty="0">
                    <a:latin typeface="Peace Sans" panose="02000505040000020004" pitchFamily="50" charset="0"/>
                  </a:rPr>
                  <a:t>THE MEDIEVAL WORLD</a:t>
                </a:r>
              </a:p>
            </p:txBody>
          </p:sp>
          <p:sp>
            <p:nvSpPr>
              <p:cNvPr id="6" name="TextBox 5">
                <a:extLst>
                  <a:ext uri="{FF2B5EF4-FFF2-40B4-BE49-F238E27FC236}">
                    <a16:creationId xmlns:a16="http://schemas.microsoft.com/office/drawing/2014/main" id="{1D40F419-BC4D-4414-AB07-8E3652D7117D}"/>
                  </a:ext>
                </a:extLst>
              </p:cNvPr>
              <p:cNvSpPr txBox="1"/>
              <p:nvPr/>
            </p:nvSpPr>
            <p:spPr>
              <a:xfrm>
                <a:off x="1935480" y="396389"/>
                <a:ext cx="5250581" cy="584775"/>
              </a:xfrm>
              <a:prstGeom prst="rect">
                <a:avLst/>
              </a:prstGeom>
              <a:noFill/>
            </p:spPr>
            <p:txBody>
              <a:bodyPr wrap="square" rtlCol="0">
                <a:spAutoFit/>
              </a:bodyPr>
              <a:lstStyle/>
              <a:p>
                <a:r>
                  <a:rPr lang="en-AU" sz="1600" dirty="0">
                    <a:latin typeface="Peace Sans" panose="02000505040000020004" pitchFamily="50" charset="0"/>
                  </a:rPr>
                  <a:t>THE BLACK </a:t>
                </a:r>
              </a:p>
              <a:p>
                <a:r>
                  <a:rPr lang="en-AU" sz="1600" dirty="0">
                    <a:latin typeface="Peace Sans" panose="02000505040000020004" pitchFamily="50" charset="0"/>
                  </a:rPr>
                  <a:t>DEATH</a:t>
                </a:r>
              </a:p>
            </p:txBody>
          </p:sp>
        </p:grpSp>
        <p:sp>
          <p:nvSpPr>
            <p:cNvPr id="4" name="TextBox 3">
              <a:extLst>
                <a:ext uri="{FF2B5EF4-FFF2-40B4-BE49-F238E27FC236}">
                  <a16:creationId xmlns:a16="http://schemas.microsoft.com/office/drawing/2014/main" id="{55F391D3-9846-4C1C-96ED-37DB358C7BC3}"/>
                </a:ext>
              </a:extLst>
            </p:cNvPr>
            <p:cNvSpPr txBox="1"/>
            <p:nvPr/>
          </p:nvSpPr>
          <p:spPr>
            <a:xfrm>
              <a:off x="4114802" y="210651"/>
              <a:ext cx="2530863" cy="307777"/>
            </a:xfrm>
            <a:prstGeom prst="rect">
              <a:avLst/>
            </a:prstGeom>
            <a:noFill/>
          </p:spPr>
          <p:txBody>
            <a:bodyPr wrap="square" rtlCol="0">
              <a:spAutoFit/>
            </a:bodyPr>
            <a:lstStyle/>
            <a:p>
              <a:pPr algn="r"/>
              <a:r>
                <a:rPr lang="en-AU" sz="1400" dirty="0">
                  <a:latin typeface="Peace Sans" panose="02000505040000020004" pitchFamily="50" charset="0"/>
                </a:rPr>
                <a:t>STATION FOUR </a:t>
              </a:r>
            </a:p>
          </p:txBody>
        </p:sp>
      </p:grpSp>
      <p:sp>
        <p:nvSpPr>
          <p:cNvPr id="7" name="TextBox 6">
            <a:extLst>
              <a:ext uri="{FF2B5EF4-FFF2-40B4-BE49-F238E27FC236}">
                <a16:creationId xmlns:a16="http://schemas.microsoft.com/office/drawing/2014/main" id="{06B2D5AB-A940-4F16-9A92-07509A440B82}"/>
              </a:ext>
            </a:extLst>
          </p:cNvPr>
          <p:cNvSpPr txBox="1"/>
          <p:nvPr/>
        </p:nvSpPr>
        <p:spPr>
          <a:xfrm>
            <a:off x="428625" y="1126064"/>
            <a:ext cx="6000750" cy="8402300"/>
          </a:xfrm>
          <a:prstGeom prst="rect">
            <a:avLst/>
          </a:prstGeom>
          <a:solidFill>
            <a:schemeClr val="bg1"/>
          </a:solidFill>
          <a:ln w="38100">
            <a:solidFill>
              <a:schemeClr val="tx1"/>
            </a:solidFill>
          </a:ln>
        </p:spPr>
        <p:txBody>
          <a:bodyPr wrap="square" rtlCol="0">
            <a:spAutoFit/>
          </a:bodyPr>
          <a:lstStyle/>
          <a:p>
            <a:pPr lvl="0"/>
            <a:r>
              <a:rPr lang="en-AU" dirty="0">
                <a:latin typeface="Peace Sans" panose="02000505040000020004" pitchFamily="50" charset="0"/>
              </a:rPr>
              <a:t>TREATING THE BLACK DEATH</a:t>
            </a:r>
          </a:p>
          <a:p>
            <a:endParaRPr lang="en-AU" dirty="0">
              <a:latin typeface="Century Gothic" panose="020B0502020202020204" pitchFamily="34" charset="0"/>
            </a:endParaRPr>
          </a:p>
          <a:p>
            <a:r>
              <a:rPr lang="en-AU" dirty="0">
                <a:latin typeface="Century Gothic" panose="020B0502020202020204" pitchFamily="34" charset="0"/>
              </a:rPr>
              <a:t>At the time of the Black Death there was an extremely limited understanding of medical science and contagion. Whilst there were doctors with medical training, the majority of communities were treated by monks or local healers, generally using herbal and traditional remedies. Whilst some of these remedies could be effective many weren’t, and some medical practices often increased the likelihood of infection or death. </a:t>
            </a:r>
          </a:p>
          <a:p>
            <a:endParaRPr lang="en-AU" dirty="0">
              <a:latin typeface="Century Gothic" panose="020B0502020202020204" pitchFamily="34" charset="0"/>
            </a:endParaRPr>
          </a:p>
          <a:p>
            <a:r>
              <a:rPr lang="en-AU" dirty="0">
                <a:latin typeface="Century Gothic" panose="020B0502020202020204" pitchFamily="34" charset="0"/>
              </a:rPr>
              <a:t>Treating the black death often involved using herbal medicine or burning herbs in order to ward of bad smells, bad smells at the time being a commonly accepted cause of the plague. Other methods included blood letting. The aim of blood letting was to remove dirty or infected blood from the body. During the plague this involved cutting buboes to release the blood from the body or alternatively using leeches to suck the blood out. </a:t>
            </a:r>
          </a:p>
          <a:p>
            <a:endParaRPr lang="en-AU" dirty="0">
              <a:latin typeface="Century Gothic" panose="020B0502020202020204" pitchFamily="34" charset="0"/>
            </a:endParaRPr>
          </a:p>
          <a:p>
            <a:r>
              <a:rPr lang="en-AU" dirty="0">
                <a:latin typeface="Century Gothic" panose="020B0502020202020204" pitchFamily="34" charset="0"/>
              </a:rPr>
              <a:t>Various combinations of herbs, ointments, onions, animal parts and even faeces were rubbed on to buboes in an attempt to cure people of the disease. </a:t>
            </a:r>
          </a:p>
          <a:p>
            <a:endParaRPr lang="en-AU" dirty="0">
              <a:latin typeface="Century Gothic" panose="020B0502020202020204" pitchFamily="34" charset="0"/>
            </a:endParaRPr>
          </a:p>
          <a:p>
            <a:r>
              <a:rPr lang="en-AU" dirty="0">
                <a:latin typeface="Century Gothic" panose="020B0502020202020204" pitchFamily="34" charset="0"/>
              </a:rPr>
              <a:t>In addition to this limited infection control was used and plague victims were often left completely isolated in their homes. </a:t>
            </a:r>
          </a:p>
        </p:txBody>
      </p:sp>
    </p:spTree>
    <p:extLst>
      <p:ext uri="{BB962C8B-B14F-4D97-AF65-F5344CB8AC3E}">
        <p14:creationId xmlns:p14="http://schemas.microsoft.com/office/powerpoint/2010/main" val="1079233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68D5A50-6A42-4F67-8B9F-FD06D16E52BB}"/>
              </a:ext>
            </a:extLst>
          </p:cNvPr>
          <p:cNvGrpSpPr/>
          <p:nvPr/>
        </p:nvGrpSpPr>
        <p:grpSpPr>
          <a:xfrm>
            <a:off x="0" y="183535"/>
            <a:ext cx="7186061" cy="630941"/>
            <a:chOff x="0" y="164485"/>
            <a:chExt cx="7186061" cy="630941"/>
          </a:xfrm>
        </p:grpSpPr>
        <p:grpSp>
          <p:nvGrpSpPr>
            <p:cNvPr id="3" name="Group 2">
              <a:extLst>
                <a:ext uri="{FF2B5EF4-FFF2-40B4-BE49-F238E27FC236}">
                  <a16:creationId xmlns:a16="http://schemas.microsoft.com/office/drawing/2014/main" id="{FCAE794C-EFCC-49B6-9595-F631AFFB748B}"/>
                </a:ext>
              </a:extLst>
            </p:cNvPr>
            <p:cNvGrpSpPr/>
            <p:nvPr/>
          </p:nvGrpSpPr>
          <p:grpSpPr>
            <a:xfrm>
              <a:off x="0" y="164485"/>
              <a:ext cx="7186061" cy="630941"/>
              <a:chOff x="0" y="350223"/>
              <a:chExt cx="7186061" cy="630941"/>
            </a:xfrm>
          </p:grpSpPr>
          <p:sp>
            <p:nvSpPr>
              <p:cNvPr id="5" name="TextBox 4">
                <a:extLst>
                  <a:ext uri="{FF2B5EF4-FFF2-40B4-BE49-F238E27FC236}">
                    <a16:creationId xmlns:a16="http://schemas.microsoft.com/office/drawing/2014/main" id="{25183F8C-94FD-4166-8BDE-36EAEA014855}"/>
                  </a:ext>
                </a:extLst>
              </p:cNvPr>
              <p:cNvSpPr txBox="1"/>
              <p:nvPr/>
            </p:nvSpPr>
            <p:spPr>
              <a:xfrm>
                <a:off x="0" y="350223"/>
                <a:ext cx="1935480" cy="523220"/>
              </a:xfrm>
              <a:prstGeom prst="rect">
                <a:avLst/>
              </a:prstGeom>
              <a:solidFill>
                <a:schemeClr val="bg2">
                  <a:lumMod val="90000"/>
                </a:schemeClr>
              </a:solidFill>
            </p:spPr>
            <p:txBody>
              <a:bodyPr wrap="square" rtlCol="0">
                <a:spAutoFit/>
              </a:bodyPr>
              <a:lstStyle/>
              <a:p>
                <a:pPr algn="r"/>
                <a:r>
                  <a:rPr lang="en-AU" sz="1400" dirty="0">
                    <a:latin typeface="Peace Sans" panose="02000505040000020004" pitchFamily="50" charset="0"/>
                  </a:rPr>
                  <a:t>THE MEDIEVAL WORLD</a:t>
                </a:r>
              </a:p>
            </p:txBody>
          </p:sp>
          <p:sp>
            <p:nvSpPr>
              <p:cNvPr id="6" name="TextBox 5">
                <a:extLst>
                  <a:ext uri="{FF2B5EF4-FFF2-40B4-BE49-F238E27FC236}">
                    <a16:creationId xmlns:a16="http://schemas.microsoft.com/office/drawing/2014/main" id="{72F57942-1686-4B17-9F73-1DD754066F6E}"/>
                  </a:ext>
                </a:extLst>
              </p:cNvPr>
              <p:cNvSpPr txBox="1"/>
              <p:nvPr/>
            </p:nvSpPr>
            <p:spPr>
              <a:xfrm>
                <a:off x="1935480" y="396389"/>
                <a:ext cx="5250581" cy="584775"/>
              </a:xfrm>
              <a:prstGeom prst="rect">
                <a:avLst/>
              </a:prstGeom>
              <a:noFill/>
            </p:spPr>
            <p:txBody>
              <a:bodyPr wrap="square" rtlCol="0">
                <a:spAutoFit/>
              </a:bodyPr>
              <a:lstStyle/>
              <a:p>
                <a:r>
                  <a:rPr lang="en-AU" sz="1600" dirty="0">
                    <a:latin typeface="Peace Sans" panose="02000505040000020004" pitchFamily="50" charset="0"/>
                  </a:rPr>
                  <a:t>THE BLACK </a:t>
                </a:r>
              </a:p>
              <a:p>
                <a:r>
                  <a:rPr lang="en-AU" sz="1600" dirty="0">
                    <a:latin typeface="Peace Sans" panose="02000505040000020004" pitchFamily="50" charset="0"/>
                  </a:rPr>
                  <a:t>DEATH</a:t>
                </a:r>
              </a:p>
            </p:txBody>
          </p:sp>
        </p:grpSp>
        <p:sp>
          <p:nvSpPr>
            <p:cNvPr id="4" name="TextBox 3">
              <a:extLst>
                <a:ext uri="{FF2B5EF4-FFF2-40B4-BE49-F238E27FC236}">
                  <a16:creationId xmlns:a16="http://schemas.microsoft.com/office/drawing/2014/main" id="{9E11F43F-EC1E-4FE1-9951-18FE6DE2E2B0}"/>
                </a:ext>
              </a:extLst>
            </p:cNvPr>
            <p:cNvSpPr txBox="1"/>
            <p:nvPr/>
          </p:nvSpPr>
          <p:spPr>
            <a:xfrm>
              <a:off x="4114802" y="210651"/>
              <a:ext cx="2530863" cy="307777"/>
            </a:xfrm>
            <a:prstGeom prst="rect">
              <a:avLst/>
            </a:prstGeom>
            <a:noFill/>
          </p:spPr>
          <p:txBody>
            <a:bodyPr wrap="square" rtlCol="0">
              <a:spAutoFit/>
            </a:bodyPr>
            <a:lstStyle/>
            <a:p>
              <a:pPr algn="r"/>
              <a:r>
                <a:rPr lang="en-AU" sz="1400" dirty="0">
                  <a:latin typeface="Peace Sans" panose="02000505040000020004" pitchFamily="50" charset="0"/>
                </a:rPr>
                <a:t>STATION FOUR </a:t>
              </a:r>
            </a:p>
          </p:txBody>
        </p:sp>
      </p:grpSp>
      <p:graphicFrame>
        <p:nvGraphicFramePr>
          <p:cNvPr id="7" name="Table 6">
            <a:extLst>
              <a:ext uri="{FF2B5EF4-FFF2-40B4-BE49-F238E27FC236}">
                <a16:creationId xmlns:a16="http://schemas.microsoft.com/office/drawing/2014/main" id="{ACE8DE16-8F55-4998-9644-DEA46423F973}"/>
              </a:ext>
            </a:extLst>
          </p:cNvPr>
          <p:cNvGraphicFramePr>
            <a:graphicFrameLocks noGrp="1"/>
          </p:cNvGraphicFramePr>
          <p:nvPr>
            <p:extLst>
              <p:ext uri="{D42A27DB-BD31-4B8C-83A1-F6EECF244321}">
                <p14:modId xmlns:p14="http://schemas.microsoft.com/office/powerpoint/2010/main" val="2619674771"/>
              </p:ext>
            </p:extLst>
          </p:nvPr>
        </p:nvGraphicFramePr>
        <p:xfrm>
          <a:off x="471236" y="1311442"/>
          <a:ext cx="5915528" cy="8166100"/>
        </p:xfrm>
        <a:graphic>
          <a:graphicData uri="http://schemas.openxmlformats.org/drawingml/2006/table">
            <a:tbl>
              <a:tblPr firstRow="1" bandRow="1">
                <a:tableStyleId>{5940675A-B579-460E-94D1-54222C63F5DA}</a:tableStyleId>
              </a:tblPr>
              <a:tblGrid>
                <a:gridCol w="2957764">
                  <a:extLst>
                    <a:ext uri="{9D8B030D-6E8A-4147-A177-3AD203B41FA5}">
                      <a16:colId xmlns:a16="http://schemas.microsoft.com/office/drawing/2014/main" val="3698985262"/>
                    </a:ext>
                  </a:extLst>
                </a:gridCol>
                <a:gridCol w="2957764">
                  <a:extLst>
                    <a:ext uri="{9D8B030D-6E8A-4147-A177-3AD203B41FA5}">
                      <a16:colId xmlns:a16="http://schemas.microsoft.com/office/drawing/2014/main" val="1086794429"/>
                    </a:ext>
                  </a:extLst>
                </a:gridCol>
              </a:tblGrid>
              <a:tr h="370840">
                <a:tc gridSpan="2">
                  <a:txBody>
                    <a:bodyPr/>
                    <a:lstStyle/>
                    <a:p>
                      <a:pPr algn="ctr"/>
                      <a:r>
                        <a:rPr lang="en-AU" dirty="0">
                          <a:latin typeface="Peace Sans" panose="02000505040000020004" pitchFamily="50" charset="0"/>
                        </a:rPr>
                        <a:t>BLACK DEATH TREATMENT PLAN TEMPLATE </a:t>
                      </a:r>
                    </a:p>
                  </a:txBody>
                  <a:tcPr>
                    <a:solidFill>
                      <a:schemeClr val="bg2"/>
                    </a:solidFill>
                  </a:tcPr>
                </a:tc>
                <a:tc hMerge="1">
                  <a:txBody>
                    <a:bodyPr/>
                    <a:lstStyle/>
                    <a:p>
                      <a:endParaRPr lang="en-AU" dirty="0"/>
                    </a:p>
                  </a:txBody>
                  <a:tcPr/>
                </a:tc>
                <a:extLst>
                  <a:ext uri="{0D108BD9-81ED-4DB2-BD59-A6C34878D82A}">
                    <a16:rowId xmlns:a16="http://schemas.microsoft.com/office/drawing/2014/main" val="3191285502"/>
                  </a:ext>
                </a:extLst>
              </a:tr>
              <a:tr h="370840">
                <a:tc>
                  <a:txBody>
                    <a:bodyPr/>
                    <a:lstStyle/>
                    <a:p>
                      <a:pPr algn="ctr"/>
                      <a:r>
                        <a:rPr lang="en-AU" dirty="0">
                          <a:latin typeface="Peace Sans" panose="02000505040000020004" pitchFamily="50" charset="0"/>
                        </a:rPr>
                        <a:t>IDENTIFICATION OF KEY SYMPTOMS</a:t>
                      </a:r>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r>
                        <a:rPr lang="en-AU" dirty="0"/>
                        <a:t> </a:t>
                      </a:r>
                    </a:p>
                  </a:txBody>
                  <a:tcPr/>
                </a:tc>
                <a:tc>
                  <a:txBody>
                    <a:bodyPr/>
                    <a:lstStyle/>
                    <a:p>
                      <a:pPr algn="ctr"/>
                      <a:r>
                        <a:rPr lang="en-AU" dirty="0">
                          <a:latin typeface="Peace Sans" panose="02000505040000020004" pitchFamily="50" charset="0"/>
                        </a:rPr>
                        <a:t>SUGGESTED TREATMENT</a:t>
                      </a:r>
                    </a:p>
                  </a:txBody>
                  <a:tcPr/>
                </a:tc>
                <a:extLst>
                  <a:ext uri="{0D108BD9-81ED-4DB2-BD59-A6C34878D82A}">
                    <a16:rowId xmlns:a16="http://schemas.microsoft.com/office/drawing/2014/main" val="568039431"/>
                  </a:ext>
                </a:extLst>
              </a:tr>
              <a:tr h="370840">
                <a:tc>
                  <a:txBody>
                    <a:bodyPr/>
                    <a:lstStyle/>
                    <a:p>
                      <a:pPr algn="ctr"/>
                      <a:r>
                        <a:rPr lang="en-AU" dirty="0">
                          <a:latin typeface="Peace Sans" panose="02000505040000020004" pitchFamily="50" charset="0"/>
                        </a:rPr>
                        <a:t>MEDICINES/TREATMENT ITEMS REQUIRED</a:t>
                      </a:r>
                    </a:p>
                  </a:txBody>
                  <a:tcPr/>
                </a:tc>
                <a:tc>
                  <a:txBody>
                    <a:bodyPr/>
                    <a:lstStyle/>
                    <a:p>
                      <a:pPr algn="ctr"/>
                      <a:r>
                        <a:rPr lang="en-AU" dirty="0">
                          <a:latin typeface="Peace Sans" panose="02000505040000020004" pitchFamily="50" charset="0"/>
                        </a:rPr>
                        <a:t>FOLLOW-UP PATIENT CARE </a:t>
                      </a:r>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p>
                      <a:pPr algn="ctr"/>
                      <a:endParaRPr lang="en-AU" dirty="0"/>
                    </a:p>
                  </a:txBody>
                  <a:tcPr/>
                </a:tc>
                <a:extLst>
                  <a:ext uri="{0D108BD9-81ED-4DB2-BD59-A6C34878D82A}">
                    <a16:rowId xmlns:a16="http://schemas.microsoft.com/office/drawing/2014/main" val="1827802156"/>
                  </a:ext>
                </a:extLst>
              </a:tr>
            </a:tbl>
          </a:graphicData>
        </a:graphic>
      </p:graphicFrame>
    </p:spTree>
    <p:extLst>
      <p:ext uri="{BB962C8B-B14F-4D97-AF65-F5344CB8AC3E}">
        <p14:creationId xmlns:p14="http://schemas.microsoft.com/office/powerpoint/2010/main" val="228088688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26043</TotalTime>
  <Words>1171</Words>
  <Application>Microsoft Office PowerPoint</Application>
  <PresentationFormat>A4 Paper (210x297 mm)</PresentationFormat>
  <Paragraphs>137</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Century Gothic</vt:lpstr>
      <vt:lpstr>Peace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FISCHMANN, Jessica</dc:creator>
  <cp:lastModifiedBy>FISCHMANN, Jessica</cp:lastModifiedBy>
  <cp:revision>32</cp:revision>
  <dcterms:created xsi:type="dcterms:W3CDTF">2019-05-09T01:12:55Z</dcterms:created>
  <dcterms:modified xsi:type="dcterms:W3CDTF">2020-02-24T06:17:00Z</dcterms:modified>
</cp:coreProperties>
</file>

<file path=docProps/thumbnail.jpeg>
</file>